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Default Extension="jpg" ContentType="image/jpeg"/>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http://schemas.openxmlformats.org/drawingml/2006/main" xmlns:pic="http://schemas.openxmlformats.org/drawingml/2006/picture" xmlns:a14="http://schemas.microsoft.com/office/drawing/2010/main" mc:Ignorable="w14 w15 w16se w16cid w16 w16cex wp14">
  <w:body>
    <w:p w:rsidRPr="00A11A8D" w:rsidR="00761D58" w:rsidP="00761D58" w:rsidRDefault="00761D58" w14:paraId="4CC24610" w14:textId="77777777">
      <w:pPr>
        <w:snapToGrid w:val="0"/>
        <w:spacing w:line="360" w:lineRule="auto"/>
        <w:jc w:val="center"/>
      </w:pPr>
      <w:bookmarkStart w:name="_Hlk55000836" w:id="0"/>
      <w:bookmarkEnd w:id="0"/>
    </w:p>
    <w:p w:rsidRPr="00A11A8D" w:rsidR="00761D58" w:rsidP="00761D58" w:rsidRDefault="00761D58" w14:paraId="5406ACE7" w14:textId="77777777">
      <w:pPr>
        <w:snapToGrid w:val="0"/>
        <w:spacing w:line="360" w:lineRule="auto"/>
        <w:jc w:val="center"/>
      </w:pPr>
      <w:r w:rsidRPr="00A11A8D">
        <w:t>INSTITUCIÓN UNIVERSITARIA POLITÉCNICO GRANCOLOMBIANO</w:t>
      </w:r>
    </w:p>
    <w:p w:rsidRPr="00A11A8D" w:rsidR="00761D58" w:rsidP="00761D58" w:rsidRDefault="00761D58" w14:paraId="1F23F2A3" w14:textId="77777777">
      <w:pPr>
        <w:snapToGrid w:val="0"/>
        <w:spacing w:line="360" w:lineRule="auto"/>
        <w:jc w:val="center"/>
      </w:pPr>
      <w:r w:rsidRPr="00A11A8D">
        <w:t>FACULTAD DE SOCIEDAD, CULTURA Y CREATIVIDAD</w:t>
      </w:r>
    </w:p>
    <w:p w:rsidR="00761D58" w:rsidP="00761D58" w:rsidRDefault="00761D58" w14:paraId="41200D17" w14:textId="2878EA03">
      <w:pPr>
        <w:snapToGrid w:val="0"/>
        <w:spacing w:line="360" w:lineRule="auto"/>
        <w:jc w:val="center"/>
      </w:pPr>
      <w:r w:rsidRPr="00A11A8D">
        <w:t>GRUPO DE INVESTIGACIÓN DE PSICOLOGÍA, EDUCACIÓN Y CULTURA</w:t>
      </w:r>
    </w:p>
    <w:p w:rsidRPr="00A11A8D" w:rsidR="00761D58" w:rsidP="00761D58" w:rsidRDefault="00761D58" w14:paraId="05A2F5D7" w14:textId="77777777">
      <w:pPr>
        <w:snapToGrid w:val="0"/>
        <w:spacing w:line="360" w:lineRule="auto"/>
        <w:jc w:val="center"/>
      </w:pPr>
      <w:r>
        <w:t>LÍNEA DE INVESTIGACIÓN PSICOLOGÍA ORGANIZACIONAL</w:t>
      </w:r>
    </w:p>
    <w:p w:rsidRPr="00A11A8D" w:rsidR="00761D58" w:rsidP="00761D58" w:rsidRDefault="00761D58" w14:paraId="57BDDB59" w14:textId="77777777">
      <w:pPr>
        <w:snapToGrid w:val="0"/>
        <w:spacing w:line="360" w:lineRule="auto"/>
        <w:jc w:val="center"/>
      </w:pPr>
      <w:r w:rsidRPr="00A11A8D">
        <w:t>DEPARTAMENTO ACADÉMICO DE PSICOLOGÍA</w:t>
      </w:r>
    </w:p>
    <w:p w:rsidRPr="00A11A8D" w:rsidR="00761D58" w:rsidP="00761D58" w:rsidRDefault="00761D58" w14:paraId="2994BF8C" w14:textId="77777777">
      <w:pPr>
        <w:snapToGrid w:val="0"/>
        <w:spacing w:line="360" w:lineRule="auto"/>
        <w:jc w:val="center"/>
      </w:pPr>
      <w:r w:rsidRPr="00A11A8D">
        <w:t>PROGRAMA DE PSICOLOGÍA</w:t>
      </w:r>
    </w:p>
    <w:p w:rsidRPr="00A11A8D" w:rsidR="00761D58" w:rsidP="00761D58" w:rsidRDefault="00761D58" w14:paraId="4A852C02" w14:textId="77777777">
      <w:pPr>
        <w:snapToGrid w:val="0"/>
        <w:spacing w:line="360" w:lineRule="auto"/>
        <w:jc w:val="center"/>
      </w:pPr>
    </w:p>
    <w:p w:rsidRPr="00A11A8D" w:rsidR="00761D58" w:rsidP="00761D58" w:rsidRDefault="00761D58" w14:paraId="71F633DF" w14:textId="77777777">
      <w:pPr>
        <w:snapToGrid w:val="0"/>
        <w:spacing w:line="360" w:lineRule="auto"/>
        <w:jc w:val="center"/>
      </w:pPr>
    </w:p>
    <w:p w:rsidRPr="00B14F1A" w:rsidR="00761D58" w:rsidP="00761D58" w:rsidRDefault="00761D58" w14:paraId="0D30E87A" w14:textId="77777777">
      <w:pPr>
        <w:snapToGrid w:val="0"/>
        <w:spacing w:line="360" w:lineRule="auto"/>
        <w:jc w:val="center"/>
      </w:pPr>
      <w:r w:rsidRPr="00997DC7">
        <w:t xml:space="preserve">PROYECTO </w:t>
      </w:r>
      <w:r w:rsidRPr="00B14F1A">
        <w:t>DE PRÁCTICA II – INVESTIGACIÓN APLICADA</w:t>
      </w:r>
    </w:p>
    <w:p w:rsidR="00761D58" w:rsidP="00761D58" w:rsidRDefault="00761D58" w14:paraId="28534A8B" w14:textId="7237A2D9">
      <w:pPr>
        <w:snapToGrid w:val="0"/>
        <w:spacing w:line="360" w:lineRule="auto"/>
        <w:jc w:val="center"/>
      </w:pPr>
      <w:r w:rsidRPr="00B14F1A">
        <w:t xml:space="preserve">IMPACTO DEL </w:t>
      </w:r>
      <w:r w:rsidRPr="00B14F1A" w:rsidR="002F5749">
        <w:t>COVID-19</w:t>
      </w:r>
      <w:r w:rsidRPr="00B14F1A">
        <w:t xml:space="preserve"> </w:t>
      </w:r>
      <w:r w:rsidRPr="00B14F1A" w:rsidR="00026DB5">
        <w:t>EN LOS TRABAJADORES Y EN</w:t>
      </w:r>
      <w:r w:rsidRPr="00B14F1A">
        <w:t xml:space="preserve"> LA CALIDAD DE VIDA LABORAL EN LA EMPRESA TRANSELCA</w:t>
      </w:r>
      <w:r>
        <w:t xml:space="preserve"> </w:t>
      </w:r>
    </w:p>
    <w:p w:rsidRPr="00A11A8D" w:rsidR="00761D58" w:rsidP="00761D58" w:rsidRDefault="00761D58" w14:paraId="1E5F6F25" w14:textId="77777777">
      <w:pPr>
        <w:snapToGrid w:val="0"/>
        <w:spacing w:line="360" w:lineRule="auto"/>
        <w:jc w:val="center"/>
      </w:pPr>
    </w:p>
    <w:p w:rsidRPr="00A11A8D" w:rsidR="00761D58" w:rsidP="00761D58" w:rsidRDefault="00761D58" w14:paraId="4E379E34" w14:textId="77777777">
      <w:pPr>
        <w:snapToGrid w:val="0"/>
        <w:spacing w:line="360" w:lineRule="auto"/>
        <w:jc w:val="center"/>
      </w:pPr>
    </w:p>
    <w:p w:rsidRPr="00997DC7" w:rsidR="00761D58" w:rsidP="00761D58" w:rsidRDefault="00761D58" w14:paraId="46BD20D5" w14:textId="77777777">
      <w:pPr>
        <w:snapToGrid w:val="0"/>
        <w:spacing w:line="360" w:lineRule="auto"/>
        <w:jc w:val="center"/>
      </w:pPr>
      <w:r w:rsidRPr="00997DC7">
        <w:t>PRESENTA</w:t>
      </w:r>
      <w:r>
        <w:t>N</w:t>
      </w:r>
      <w:r w:rsidRPr="00997DC7">
        <w:t>:</w:t>
      </w:r>
    </w:p>
    <w:p w:rsidR="00761D58" w:rsidP="00761D58" w:rsidRDefault="00761D58" w14:paraId="60A17374" w14:textId="77777777">
      <w:pPr>
        <w:snapToGrid w:val="0"/>
        <w:spacing w:line="360" w:lineRule="auto"/>
        <w:jc w:val="center"/>
      </w:pPr>
      <w:r>
        <w:t xml:space="preserve">ANGELA CRISTINA QUIROGA HERRERA CÓDIGO 1611022518 </w:t>
      </w:r>
    </w:p>
    <w:p w:rsidRPr="00997DC7" w:rsidR="00761D58" w:rsidP="00761D58" w:rsidRDefault="00761D58" w14:paraId="2CD70E72" w14:textId="77777777">
      <w:pPr>
        <w:snapToGrid w:val="0"/>
        <w:spacing w:line="360" w:lineRule="auto"/>
        <w:jc w:val="center"/>
      </w:pPr>
      <w:r w:rsidRPr="00997DC7">
        <w:t>CLAUDIA ISNERY MELO L</w:t>
      </w:r>
      <w:r>
        <w:t>Ó</w:t>
      </w:r>
      <w:r w:rsidRPr="00997DC7">
        <w:t>PEZ CÓDIGO 1112010258</w:t>
      </w:r>
    </w:p>
    <w:p w:rsidRPr="00997DC7" w:rsidR="00761D58" w:rsidP="00761D58" w:rsidRDefault="00761D58" w14:paraId="5151F511" w14:textId="77777777">
      <w:pPr>
        <w:snapToGrid w:val="0"/>
        <w:spacing w:line="360" w:lineRule="auto"/>
        <w:jc w:val="center"/>
      </w:pPr>
      <w:r w:rsidRPr="00997DC7">
        <w:t xml:space="preserve"> FANNY PRIETO COBOS CÓDIGO 9312041904</w:t>
      </w:r>
    </w:p>
    <w:p w:rsidRPr="00997DC7" w:rsidR="00761D58" w:rsidP="00761D58" w:rsidRDefault="00761D58" w14:paraId="50337C38" w14:textId="77777777">
      <w:pPr>
        <w:snapToGrid w:val="0"/>
        <w:spacing w:line="360" w:lineRule="auto"/>
        <w:jc w:val="center"/>
      </w:pPr>
      <w:r w:rsidRPr="00997DC7">
        <w:t>MARIA CENELIA OSPINA LONDOÑO CÓDIGO 1711020309</w:t>
      </w:r>
    </w:p>
    <w:p w:rsidRPr="00A11A8D" w:rsidR="00761D58" w:rsidP="00761D58" w:rsidRDefault="00761D58" w14:paraId="62315186" w14:textId="77777777">
      <w:pPr>
        <w:snapToGrid w:val="0"/>
        <w:spacing w:line="360" w:lineRule="auto"/>
        <w:jc w:val="center"/>
      </w:pPr>
      <w:r w:rsidRPr="00997DC7">
        <w:t>PAOLA MARCELA ALEM</w:t>
      </w:r>
      <w:r>
        <w:t>Ä</w:t>
      </w:r>
      <w:r w:rsidRPr="00997DC7">
        <w:t>N GERA</w:t>
      </w:r>
      <w:r>
        <w:t>R</w:t>
      </w:r>
      <w:r w:rsidRPr="00997DC7">
        <w:t xml:space="preserve">DINO CÓDIGO 1621022633 </w:t>
      </w:r>
    </w:p>
    <w:p w:rsidRPr="00A11A8D" w:rsidR="00761D58" w:rsidP="00761D58" w:rsidRDefault="00761D58" w14:paraId="19117213" w14:textId="77777777">
      <w:pPr>
        <w:snapToGrid w:val="0"/>
        <w:spacing w:line="360" w:lineRule="auto"/>
        <w:jc w:val="center"/>
      </w:pPr>
    </w:p>
    <w:p w:rsidRPr="00A11A8D" w:rsidR="00761D58" w:rsidP="00761D58" w:rsidRDefault="00761D58" w14:paraId="4D520810" w14:textId="77777777">
      <w:pPr>
        <w:snapToGrid w:val="0"/>
        <w:spacing w:line="360" w:lineRule="auto"/>
        <w:jc w:val="center"/>
      </w:pPr>
    </w:p>
    <w:p w:rsidRPr="00A11A8D" w:rsidR="00761D58" w:rsidP="00761D58" w:rsidRDefault="00761D58" w14:paraId="5F0C1A63" w14:textId="77777777">
      <w:pPr>
        <w:snapToGrid w:val="0"/>
        <w:spacing w:line="360" w:lineRule="auto"/>
        <w:jc w:val="center"/>
      </w:pPr>
    </w:p>
    <w:p w:rsidRPr="00A11A8D" w:rsidR="00761D58" w:rsidP="00761D58" w:rsidRDefault="00761D58" w14:paraId="6E5D3A3A" w14:textId="77777777">
      <w:pPr>
        <w:snapToGrid w:val="0"/>
        <w:spacing w:line="360" w:lineRule="auto"/>
        <w:jc w:val="center"/>
      </w:pPr>
      <w:r w:rsidRPr="00A11A8D">
        <w:t>SUPERVISOR:</w:t>
      </w:r>
    </w:p>
    <w:p w:rsidR="00761D58" w:rsidP="00761D58" w:rsidRDefault="00761D58" w14:paraId="098FC35A" w14:textId="77777777">
      <w:pPr>
        <w:snapToGrid w:val="0"/>
        <w:spacing w:line="360" w:lineRule="auto"/>
        <w:jc w:val="center"/>
        <w:rPr>
          <w:color w:val="000000" w:themeColor="text1"/>
          <w:shd w:val="clear" w:color="auto" w:fill="FFFFFF"/>
        </w:rPr>
      </w:pPr>
      <w:r w:rsidRPr="00997DC7">
        <w:t>CAROLINA RODRÍGUEZ. MGS</w:t>
      </w:r>
      <w:r w:rsidRPr="00997DC7">
        <w:rPr>
          <w:color w:val="000000" w:themeColor="text1"/>
        </w:rPr>
        <w:t>.</w:t>
      </w:r>
    </w:p>
    <w:p w:rsidRPr="00997DC7" w:rsidR="00761D58" w:rsidP="00761D58" w:rsidRDefault="00761D58" w14:paraId="6B4605F8" w14:textId="77777777">
      <w:pPr>
        <w:snapToGrid w:val="0"/>
        <w:spacing w:line="360" w:lineRule="auto"/>
        <w:jc w:val="center"/>
        <w:rPr>
          <w:color w:val="000000" w:themeColor="text1"/>
        </w:rPr>
      </w:pPr>
    </w:p>
    <w:p w:rsidRPr="00A11A8D" w:rsidR="00761D58" w:rsidP="00761D58" w:rsidRDefault="00761D58" w14:paraId="785FF6B9" w14:textId="77777777">
      <w:pPr>
        <w:snapToGrid w:val="0"/>
        <w:spacing w:line="360" w:lineRule="auto"/>
        <w:jc w:val="center"/>
      </w:pPr>
    </w:p>
    <w:p w:rsidRPr="00A11A8D" w:rsidR="00761D58" w:rsidP="00761D58" w:rsidRDefault="00761D58" w14:paraId="14890C53" w14:textId="77777777">
      <w:pPr>
        <w:snapToGrid w:val="0"/>
        <w:spacing w:line="360" w:lineRule="auto"/>
        <w:jc w:val="center"/>
      </w:pPr>
    </w:p>
    <w:p w:rsidRPr="00A11A8D" w:rsidR="00761D58" w:rsidP="00761D58" w:rsidRDefault="00761D58" w14:paraId="68AA7C08" w14:textId="38C5FF9E">
      <w:pPr>
        <w:snapToGrid w:val="0"/>
        <w:spacing w:line="360" w:lineRule="auto"/>
        <w:jc w:val="center"/>
        <w:rPr>
          <w:sz w:val="36"/>
          <w:szCs w:val="36"/>
        </w:rPr>
      </w:pPr>
      <w:r w:rsidR="00761D58">
        <w:rPr/>
        <w:t xml:space="preserve">BOGOTÁ, </w:t>
      </w:r>
      <w:r w:rsidR="035B0B73">
        <w:rPr/>
        <w:t>AGOSTO</w:t>
      </w:r>
      <w:r w:rsidR="00761D58">
        <w:rPr/>
        <w:t xml:space="preserve"> – DICIEMBRE DE 2020</w:t>
      </w:r>
      <w:r w:rsidR="00761D58">
        <w:rPr/>
        <w:t>.</w:t>
      </w:r>
      <w:r w:rsidRPr="6DE8D707">
        <w:rPr>
          <w:sz w:val="36"/>
          <w:szCs w:val="36"/>
        </w:rPr>
        <w:br w:type="page"/>
      </w:r>
    </w:p>
    <w:p w:rsidRPr="00A11A8D" w:rsidR="00761D58" w:rsidP="00761D58" w:rsidRDefault="00761D58" w14:paraId="6F651B5D" w14:textId="77777777">
      <w:pPr>
        <w:snapToGrid w:val="0"/>
        <w:spacing w:line="360" w:lineRule="auto"/>
        <w:rPr>
          <w:b/>
          <w:bCs/>
        </w:rPr>
      </w:pPr>
    </w:p>
    <w:p w:rsidRPr="00A11A8D" w:rsidR="00761D58" w:rsidP="00761D58" w:rsidRDefault="00761D58" w14:paraId="14D7C489" w14:textId="77777777">
      <w:pPr>
        <w:numPr>
          <w:ilvl w:val="12"/>
          <w:numId w:val="0"/>
        </w:numPr>
        <w:snapToGrid w:val="0"/>
        <w:spacing w:line="360" w:lineRule="auto"/>
        <w:jc w:val="center"/>
        <w:rPr>
          <w:b/>
          <w:bCs/>
        </w:rPr>
      </w:pPr>
      <w:r w:rsidRPr="00A11A8D">
        <w:rPr>
          <w:b/>
          <w:bCs/>
        </w:rPr>
        <w:t>Tabla de Contenidos</w:t>
      </w:r>
    </w:p>
    <w:p w:rsidRPr="00A11A8D" w:rsidR="00761D58" w:rsidP="00761D58" w:rsidRDefault="00761D58" w14:paraId="349B7816" w14:textId="77777777">
      <w:pPr>
        <w:numPr>
          <w:ilvl w:val="12"/>
          <w:numId w:val="0"/>
        </w:numPr>
        <w:snapToGrid w:val="0"/>
        <w:spacing w:line="360" w:lineRule="auto"/>
        <w:jc w:val="center"/>
        <w:rPr>
          <w:bCs/>
        </w:rPr>
      </w:pPr>
    </w:p>
    <w:p w:rsidR="00E56472" w:rsidRDefault="00761D58" w14:paraId="42CDC3BE" w14:textId="58CD46BD">
      <w:pPr>
        <w:pStyle w:val="TDC1"/>
        <w:tabs>
          <w:tab w:val="right" w:leader="dot" w:pos="9350"/>
        </w:tabs>
        <w:rPr>
          <w:rFonts w:asciiTheme="minorHAnsi" w:hAnsiTheme="minorHAnsi" w:eastAsiaTheme="minorEastAsia" w:cstheme="minorBidi"/>
          <w:noProof/>
          <w:sz w:val="22"/>
          <w:szCs w:val="22"/>
          <w:lang w:val="es-CO" w:eastAsia="es-CO"/>
        </w:rPr>
      </w:pPr>
      <w:r w:rsidRPr="00A11A8D">
        <w:fldChar w:fldCharType="begin"/>
      </w:r>
      <w:r w:rsidRPr="00A11A8D">
        <w:instrText xml:space="preserve"> TOC \o "1-3" \h \z \u </w:instrText>
      </w:r>
      <w:r w:rsidRPr="00A11A8D">
        <w:fldChar w:fldCharType="separate"/>
      </w:r>
      <w:hyperlink w:history="1" w:anchor="_Toc59125044">
        <w:r w:rsidRPr="00BF5442" w:rsidR="00E56472">
          <w:rPr>
            <w:rStyle w:val="Hipervnculo"/>
            <w:noProof/>
          </w:rPr>
          <w:t>Resumen.</w:t>
        </w:r>
        <w:r w:rsidR="00E56472">
          <w:rPr>
            <w:noProof/>
            <w:webHidden/>
          </w:rPr>
          <w:tab/>
        </w:r>
        <w:r w:rsidR="00E56472">
          <w:rPr>
            <w:noProof/>
            <w:webHidden/>
          </w:rPr>
          <w:fldChar w:fldCharType="begin"/>
        </w:r>
        <w:r w:rsidR="00E56472">
          <w:rPr>
            <w:noProof/>
            <w:webHidden/>
          </w:rPr>
          <w:instrText xml:space="preserve"> PAGEREF _Toc59125044 \h </w:instrText>
        </w:r>
        <w:r w:rsidR="00E56472">
          <w:rPr>
            <w:noProof/>
            <w:webHidden/>
          </w:rPr>
        </w:r>
        <w:r w:rsidR="00E56472">
          <w:rPr>
            <w:noProof/>
            <w:webHidden/>
          </w:rPr>
          <w:fldChar w:fldCharType="separate"/>
        </w:r>
        <w:r w:rsidR="00E56472">
          <w:rPr>
            <w:noProof/>
            <w:webHidden/>
          </w:rPr>
          <w:t>1</w:t>
        </w:r>
        <w:r w:rsidR="00E56472">
          <w:rPr>
            <w:noProof/>
            <w:webHidden/>
          </w:rPr>
          <w:fldChar w:fldCharType="end"/>
        </w:r>
      </w:hyperlink>
    </w:p>
    <w:p w:rsidR="00E56472" w:rsidRDefault="00E56472" w14:paraId="6ADB1BD9" w14:textId="143AAD63">
      <w:pPr>
        <w:pStyle w:val="TDC1"/>
        <w:tabs>
          <w:tab w:val="right" w:leader="dot" w:pos="9350"/>
        </w:tabs>
        <w:rPr>
          <w:rFonts w:asciiTheme="minorHAnsi" w:hAnsiTheme="minorHAnsi" w:eastAsiaTheme="minorEastAsia" w:cstheme="minorBidi"/>
          <w:noProof/>
          <w:sz w:val="22"/>
          <w:szCs w:val="22"/>
          <w:lang w:val="es-CO" w:eastAsia="es-CO"/>
        </w:rPr>
      </w:pPr>
      <w:hyperlink w:history="1" w:anchor="_Toc59125045">
        <w:r w:rsidRPr="00BF5442">
          <w:rPr>
            <w:rStyle w:val="Hipervnculo"/>
            <w:noProof/>
          </w:rPr>
          <w:t>Capítulo 1. Introducción.</w:t>
        </w:r>
        <w:r>
          <w:rPr>
            <w:noProof/>
            <w:webHidden/>
          </w:rPr>
          <w:tab/>
        </w:r>
        <w:r>
          <w:rPr>
            <w:noProof/>
            <w:webHidden/>
          </w:rPr>
          <w:fldChar w:fldCharType="begin"/>
        </w:r>
        <w:r>
          <w:rPr>
            <w:noProof/>
            <w:webHidden/>
          </w:rPr>
          <w:instrText xml:space="preserve"> PAGEREF _Toc59125045 \h </w:instrText>
        </w:r>
        <w:r>
          <w:rPr>
            <w:noProof/>
            <w:webHidden/>
          </w:rPr>
        </w:r>
        <w:r>
          <w:rPr>
            <w:noProof/>
            <w:webHidden/>
          </w:rPr>
          <w:fldChar w:fldCharType="separate"/>
        </w:r>
        <w:r>
          <w:rPr>
            <w:noProof/>
            <w:webHidden/>
          </w:rPr>
          <w:t>2</w:t>
        </w:r>
        <w:r>
          <w:rPr>
            <w:noProof/>
            <w:webHidden/>
          </w:rPr>
          <w:fldChar w:fldCharType="end"/>
        </w:r>
      </w:hyperlink>
    </w:p>
    <w:p w:rsidR="00E56472" w:rsidRDefault="00E56472" w14:paraId="72C84D23" w14:textId="411BC2BC">
      <w:pPr>
        <w:pStyle w:val="TDC2"/>
        <w:tabs>
          <w:tab w:val="right" w:leader="dot" w:pos="9350"/>
        </w:tabs>
        <w:rPr>
          <w:rFonts w:asciiTheme="minorHAnsi" w:hAnsiTheme="minorHAnsi" w:eastAsiaTheme="minorEastAsia" w:cstheme="minorBidi"/>
          <w:noProof/>
          <w:sz w:val="22"/>
          <w:szCs w:val="22"/>
          <w:lang w:val="es-CO" w:eastAsia="es-CO"/>
        </w:rPr>
      </w:pPr>
      <w:hyperlink w:history="1" w:anchor="_Toc59125046">
        <w:r w:rsidRPr="00BF5442">
          <w:rPr>
            <w:rStyle w:val="Hipervnculo"/>
            <w:noProof/>
          </w:rPr>
          <w:t>Descripción del contexto general del tema.</w:t>
        </w:r>
        <w:r>
          <w:rPr>
            <w:noProof/>
            <w:webHidden/>
          </w:rPr>
          <w:tab/>
        </w:r>
        <w:r>
          <w:rPr>
            <w:noProof/>
            <w:webHidden/>
          </w:rPr>
          <w:fldChar w:fldCharType="begin"/>
        </w:r>
        <w:r>
          <w:rPr>
            <w:noProof/>
            <w:webHidden/>
          </w:rPr>
          <w:instrText xml:space="preserve"> PAGEREF _Toc59125046 \h </w:instrText>
        </w:r>
        <w:r>
          <w:rPr>
            <w:noProof/>
            <w:webHidden/>
          </w:rPr>
        </w:r>
        <w:r>
          <w:rPr>
            <w:noProof/>
            <w:webHidden/>
          </w:rPr>
          <w:fldChar w:fldCharType="separate"/>
        </w:r>
        <w:r>
          <w:rPr>
            <w:noProof/>
            <w:webHidden/>
          </w:rPr>
          <w:t>2</w:t>
        </w:r>
        <w:r>
          <w:rPr>
            <w:noProof/>
            <w:webHidden/>
          </w:rPr>
          <w:fldChar w:fldCharType="end"/>
        </w:r>
      </w:hyperlink>
    </w:p>
    <w:p w:rsidR="00E56472" w:rsidRDefault="00E56472" w14:paraId="09443AEB" w14:textId="0D06CAF0">
      <w:pPr>
        <w:pStyle w:val="TDC2"/>
        <w:tabs>
          <w:tab w:val="right" w:leader="dot" w:pos="9350"/>
        </w:tabs>
        <w:rPr>
          <w:rFonts w:asciiTheme="minorHAnsi" w:hAnsiTheme="minorHAnsi" w:eastAsiaTheme="minorEastAsia" w:cstheme="minorBidi"/>
          <w:noProof/>
          <w:sz w:val="22"/>
          <w:szCs w:val="22"/>
          <w:lang w:val="es-CO" w:eastAsia="es-CO"/>
        </w:rPr>
      </w:pPr>
      <w:hyperlink w:history="1" w:anchor="_Toc59125047">
        <w:r w:rsidRPr="00BF5442">
          <w:rPr>
            <w:rStyle w:val="Hipervnculo"/>
            <w:noProof/>
          </w:rPr>
          <w:t>Planteamiento del problema</w:t>
        </w:r>
        <w:r>
          <w:rPr>
            <w:noProof/>
            <w:webHidden/>
          </w:rPr>
          <w:tab/>
        </w:r>
        <w:r>
          <w:rPr>
            <w:noProof/>
            <w:webHidden/>
          </w:rPr>
          <w:fldChar w:fldCharType="begin"/>
        </w:r>
        <w:r>
          <w:rPr>
            <w:noProof/>
            <w:webHidden/>
          </w:rPr>
          <w:instrText xml:space="preserve"> PAGEREF _Toc59125047 \h </w:instrText>
        </w:r>
        <w:r>
          <w:rPr>
            <w:noProof/>
            <w:webHidden/>
          </w:rPr>
        </w:r>
        <w:r>
          <w:rPr>
            <w:noProof/>
            <w:webHidden/>
          </w:rPr>
          <w:fldChar w:fldCharType="separate"/>
        </w:r>
        <w:r>
          <w:rPr>
            <w:noProof/>
            <w:webHidden/>
          </w:rPr>
          <w:t>3</w:t>
        </w:r>
        <w:r>
          <w:rPr>
            <w:noProof/>
            <w:webHidden/>
          </w:rPr>
          <w:fldChar w:fldCharType="end"/>
        </w:r>
      </w:hyperlink>
    </w:p>
    <w:p w:rsidR="00E56472" w:rsidRDefault="00E56472" w14:paraId="1994FEF3" w14:textId="591340AF">
      <w:pPr>
        <w:pStyle w:val="TDC2"/>
        <w:tabs>
          <w:tab w:val="right" w:leader="dot" w:pos="9350"/>
        </w:tabs>
        <w:rPr>
          <w:rFonts w:asciiTheme="minorHAnsi" w:hAnsiTheme="minorHAnsi" w:eastAsiaTheme="minorEastAsia" w:cstheme="minorBidi"/>
          <w:noProof/>
          <w:sz w:val="22"/>
          <w:szCs w:val="22"/>
          <w:lang w:val="es-CO" w:eastAsia="es-CO"/>
        </w:rPr>
      </w:pPr>
      <w:hyperlink w:history="1" w:anchor="_Toc59125048">
        <w:r w:rsidRPr="00BF5442">
          <w:rPr>
            <w:rStyle w:val="Hipervnculo"/>
            <w:noProof/>
          </w:rPr>
          <w:t>Pregunta de investigación.</w:t>
        </w:r>
        <w:r>
          <w:rPr>
            <w:noProof/>
            <w:webHidden/>
          </w:rPr>
          <w:tab/>
        </w:r>
        <w:r>
          <w:rPr>
            <w:noProof/>
            <w:webHidden/>
          </w:rPr>
          <w:fldChar w:fldCharType="begin"/>
        </w:r>
        <w:r>
          <w:rPr>
            <w:noProof/>
            <w:webHidden/>
          </w:rPr>
          <w:instrText xml:space="preserve"> PAGEREF _Toc59125048 \h </w:instrText>
        </w:r>
        <w:r>
          <w:rPr>
            <w:noProof/>
            <w:webHidden/>
          </w:rPr>
        </w:r>
        <w:r>
          <w:rPr>
            <w:noProof/>
            <w:webHidden/>
          </w:rPr>
          <w:fldChar w:fldCharType="separate"/>
        </w:r>
        <w:r>
          <w:rPr>
            <w:noProof/>
            <w:webHidden/>
          </w:rPr>
          <w:t>4</w:t>
        </w:r>
        <w:r>
          <w:rPr>
            <w:noProof/>
            <w:webHidden/>
          </w:rPr>
          <w:fldChar w:fldCharType="end"/>
        </w:r>
      </w:hyperlink>
    </w:p>
    <w:p w:rsidR="00E56472" w:rsidRDefault="00E56472" w14:paraId="04055EE3" w14:textId="79064F4B">
      <w:pPr>
        <w:pStyle w:val="TDC2"/>
        <w:tabs>
          <w:tab w:val="right" w:leader="dot" w:pos="9350"/>
        </w:tabs>
        <w:rPr>
          <w:rFonts w:asciiTheme="minorHAnsi" w:hAnsiTheme="minorHAnsi" w:eastAsiaTheme="minorEastAsia" w:cstheme="minorBidi"/>
          <w:noProof/>
          <w:sz w:val="22"/>
          <w:szCs w:val="22"/>
          <w:lang w:val="es-CO" w:eastAsia="es-CO"/>
        </w:rPr>
      </w:pPr>
      <w:hyperlink w:history="1" w:anchor="_Toc59125049">
        <w:r w:rsidRPr="00BF5442">
          <w:rPr>
            <w:rStyle w:val="Hipervnculo"/>
            <w:noProof/>
          </w:rPr>
          <w:t>Objetivo general.</w:t>
        </w:r>
        <w:r>
          <w:rPr>
            <w:noProof/>
            <w:webHidden/>
          </w:rPr>
          <w:tab/>
        </w:r>
        <w:r>
          <w:rPr>
            <w:noProof/>
            <w:webHidden/>
          </w:rPr>
          <w:fldChar w:fldCharType="begin"/>
        </w:r>
        <w:r>
          <w:rPr>
            <w:noProof/>
            <w:webHidden/>
          </w:rPr>
          <w:instrText xml:space="preserve"> PAGEREF _Toc59125049 \h </w:instrText>
        </w:r>
        <w:r>
          <w:rPr>
            <w:noProof/>
            <w:webHidden/>
          </w:rPr>
        </w:r>
        <w:r>
          <w:rPr>
            <w:noProof/>
            <w:webHidden/>
          </w:rPr>
          <w:fldChar w:fldCharType="separate"/>
        </w:r>
        <w:r>
          <w:rPr>
            <w:noProof/>
            <w:webHidden/>
          </w:rPr>
          <w:t>4</w:t>
        </w:r>
        <w:r>
          <w:rPr>
            <w:noProof/>
            <w:webHidden/>
          </w:rPr>
          <w:fldChar w:fldCharType="end"/>
        </w:r>
      </w:hyperlink>
    </w:p>
    <w:p w:rsidR="00E56472" w:rsidRDefault="00E56472" w14:paraId="5D15DD31" w14:textId="0FDF3FE7">
      <w:pPr>
        <w:pStyle w:val="TDC2"/>
        <w:tabs>
          <w:tab w:val="right" w:leader="dot" w:pos="9350"/>
        </w:tabs>
        <w:rPr>
          <w:rFonts w:asciiTheme="minorHAnsi" w:hAnsiTheme="minorHAnsi" w:eastAsiaTheme="minorEastAsia" w:cstheme="minorBidi"/>
          <w:noProof/>
          <w:sz w:val="22"/>
          <w:szCs w:val="22"/>
          <w:lang w:val="es-CO" w:eastAsia="es-CO"/>
        </w:rPr>
      </w:pPr>
      <w:hyperlink w:history="1" w:anchor="_Toc59125050">
        <w:r w:rsidRPr="00BF5442">
          <w:rPr>
            <w:rStyle w:val="Hipervnculo"/>
            <w:noProof/>
          </w:rPr>
          <w:t>Objetivos específicos.</w:t>
        </w:r>
        <w:r>
          <w:rPr>
            <w:noProof/>
            <w:webHidden/>
          </w:rPr>
          <w:tab/>
        </w:r>
        <w:r>
          <w:rPr>
            <w:noProof/>
            <w:webHidden/>
          </w:rPr>
          <w:fldChar w:fldCharType="begin"/>
        </w:r>
        <w:r>
          <w:rPr>
            <w:noProof/>
            <w:webHidden/>
          </w:rPr>
          <w:instrText xml:space="preserve"> PAGEREF _Toc59125050 \h </w:instrText>
        </w:r>
        <w:r>
          <w:rPr>
            <w:noProof/>
            <w:webHidden/>
          </w:rPr>
        </w:r>
        <w:r>
          <w:rPr>
            <w:noProof/>
            <w:webHidden/>
          </w:rPr>
          <w:fldChar w:fldCharType="separate"/>
        </w:r>
        <w:r>
          <w:rPr>
            <w:noProof/>
            <w:webHidden/>
          </w:rPr>
          <w:t>4</w:t>
        </w:r>
        <w:r>
          <w:rPr>
            <w:noProof/>
            <w:webHidden/>
          </w:rPr>
          <w:fldChar w:fldCharType="end"/>
        </w:r>
      </w:hyperlink>
    </w:p>
    <w:p w:rsidR="00E56472" w:rsidRDefault="00E56472" w14:paraId="2AD37984" w14:textId="542231AF">
      <w:pPr>
        <w:pStyle w:val="TDC2"/>
        <w:tabs>
          <w:tab w:val="right" w:leader="dot" w:pos="9350"/>
        </w:tabs>
        <w:rPr>
          <w:rFonts w:asciiTheme="minorHAnsi" w:hAnsiTheme="minorHAnsi" w:eastAsiaTheme="minorEastAsia" w:cstheme="minorBidi"/>
          <w:noProof/>
          <w:sz w:val="22"/>
          <w:szCs w:val="22"/>
          <w:lang w:val="es-CO" w:eastAsia="es-CO"/>
        </w:rPr>
      </w:pPr>
      <w:hyperlink w:history="1" w:anchor="_Toc59125051">
        <w:r w:rsidRPr="00BF5442">
          <w:rPr>
            <w:rStyle w:val="Hipervnculo"/>
            <w:noProof/>
          </w:rPr>
          <w:t>Justificación.</w:t>
        </w:r>
        <w:r>
          <w:rPr>
            <w:noProof/>
            <w:webHidden/>
          </w:rPr>
          <w:tab/>
        </w:r>
        <w:r>
          <w:rPr>
            <w:noProof/>
            <w:webHidden/>
          </w:rPr>
          <w:fldChar w:fldCharType="begin"/>
        </w:r>
        <w:r>
          <w:rPr>
            <w:noProof/>
            <w:webHidden/>
          </w:rPr>
          <w:instrText xml:space="preserve"> PAGEREF _Toc59125051 \h </w:instrText>
        </w:r>
        <w:r>
          <w:rPr>
            <w:noProof/>
            <w:webHidden/>
          </w:rPr>
        </w:r>
        <w:r>
          <w:rPr>
            <w:noProof/>
            <w:webHidden/>
          </w:rPr>
          <w:fldChar w:fldCharType="separate"/>
        </w:r>
        <w:r>
          <w:rPr>
            <w:noProof/>
            <w:webHidden/>
          </w:rPr>
          <w:t>4</w:t>
        </w:r>
        <w:r>
          <w:rPr>
            <w:noProof/>
            <w:webHidden/>
          </w:rPr>
          <w:fldChar w:fldCharType="end"/>
        </w:r>
      </w:hyperlink>
    </w:p>
    <w:p w:rsidR="00E56472" w:rsidRDefault="00E56472" w14:paraId="0DE99931" w14:textId="2158EB2B">
      <w:pPr>
        <w:pStyle w:val="TDC1"/>
        <w:tabs>
          <w:tab w:val="right" w:leader="dot" w:pos="9350"/>
        </w:tabs>
        <w:rPr>
          <w:rFonts w:asciiTheme="minorHAnsi" w:hAnsiTheme="minorHAnsi" w:eastAsiaTheme="minorEastAsia" w:cstheme="minorBidi"/>
          <w:noProof/>
          <w:sz w:val="22"/>
          <w:szCs w:val="22"/>
          <w:lang w:val="es-CO" w:eastAsia="es-CO"/>
        </w:rPr>
      </w:pPr>
      <w:hyperlink w:history="1" w:anchor="_Toc59125052">
        <w:r w:rsidRPr="00BF5442">
          <w:rPr>
            <w:rStyle w:val="Hipervnculo"/>
            <w:noProof/>
          </w:rPr>
          <w:t>Capítulo 2. Marco de referencia.</w:t>
        </w:r>
        <w:r>
          <w:rPr>
            <w:noProof/>
            <w:webHidden/>
          </w:rPr>
          <w:tab/>
        </w:r>
        <w:r>
          <w:rPr>
            <w:noProof/>
            <w:webHidden/>
          </w:rPr>
          <w:fldChar w:fldCharType="begin"/>
        </w:r>
        <w:r>
          <w:rPr>
            <w:noProof/>
            <w:webHidden/>
          </w:rPr>
          <w:instrText xml:space="preserve"> PAGEREF _Toc59125052 \h </w:instrText>
        </w:r>
        <w:r>
          <w:rPr>
            <w:noProof/>
            <w:webHidden/>
          </w:rPr>
        </w:r>
        <w:r>
          <w:rPr>
            <w:noProof/>
            <w:webHidden/>
          </w:rPr>
          <w:fldChar w:fldCharType="separate"/>
        </w:r>
        <w:r>
          <w:rPr>
            <w:noProof/>
            <w:webHidden/>
          </w:rPr>
          <w:t>5</w:t>
        </w:r>
        <w:r>
          <w:rPr>
            <w:noProof/>
            <w:webHidden/>
          </w:rPr>
          <w:fldChar w:fldCharType="end"/>
        </w:r>
      </w:hyperlink>
    </w:p>
    <w:p w:rsidR="00E56472" w:rsidRDefault="00E56472" w14:paraId="55A6B747" w14:textId="4FCC0AA9">
      <w:pPr>
        <w:pStyle w:val="TDC2"/>
        <w:tabs>
          <w:tab w:val="right" w:leader="dot" w:pos="9350"/>
        </w:tabs>
        <w:rPr>
          <w:rFonts w:asciiTheme="minorHAnsi" w:hAnsiTheme="minorHAnsi" w:eastAsiaTheme="minorEastAsia" w:cstheme="minorBidi"/>
          <w:noProof/>
          <w:sz w:val="22"/>
          <w:szCs w:val="22"/>
          <w:lang w:val="es-CO" w:eastAsia="es-CO"/>
        </w:rPr>
      </w:pPr>
      <w:hyperlink w:history="1" w:anchor="_Toc59125053">
        <w:r w:rsidRPr="00BF5442">
          <w:rPr>
            <w:rStyle w:val="Hipervnculo"/>
            <w:noProof/>
          </w:rPr>
          <w:t>Marco conceptual.</w:t>
        </w:r>
        <w:r>
          <w:rPr>
            <w:noProof/>
            <w:webHidden/>
          </w:rPr>
          <w:tab/>
        </w:r>
        <w:r>
          <w:rPr>
            <w:noProof/>
            <w:webHidden/>
          </w:rPr>
          <w:fldChar w:fldCharType="begin"/>
        </w:r>
        <w:r>
          <w:rPr>
            <w:noProof/>
            <w:webHidden/>
          </w:rPr>
          <w:instrText xml:space="preserve"> PAGEREF _Toc59125053 \h </w:instrText>
        </w:r>
        <w:r>
          <w:rPr>
            <w:noProof/>
            <w:webHidden/>
          </w:rPr>
        </w:r>
        <w:r>
          <w:rPr>
            <w:noProof/>
            <w:webHidden/>
          </w:rPr>
          <w:fldChar w:fldCharType="separate"/>
        </w:r>
        <w:r>
          <w:rPr>
            <w:noProof/>
            <w:webHidden/>
          </w:rPr>
          <w:t>5</w:t>
        </w:r>
        <w:r>
          <w:rPr>
            <w:noProof/>
            <w:webHidden/>
          </w:rPr>
          <w:fldChar w:fldCharType="end"/>
        </w:r>
      </w:hyperlink>
    </w:p>
    <w:p w:rsidR="00E56472" w:rsidRDefault="00E56472" w14:paraId="77D20DC2" w14:textId="6FEAA66C">
      <w:pPr>
        <w:pStyle w:val="TDC2"/>
        <w:tabs>
          <w:tab w:val="right" w:leader="dot" w:pos="9350"/>
        </w:tabs>
        <w:rPr>
          <w:rFonts w:asciiTheme="minorHAnsi" w:hAnsiTheme="minorHAnsi" w:eastAsiaTheme="minorEastAsia" w:cstheme="minorBidi"/>
          <w:noProof/>
          <w:sz w:val="22"/>
          <w:szCs w:val="22"/>
          <w:lang w:val="es-CO" w:eastAsia="es-CO"/>
        </w:rPr>
      </w:pPr>
      <w:hyperlink w:history="1" w:anchor="_Toc59125054">
        <w:r w:rsidRPr="00BF5442">
          <w:rPr>
            <w:rStyle w:val="Hipervnculo"/>
            <w:noProof/>
          </w:rPr>
          <w:t>Marco teórico.</w:t>
        </w:r>
        <w:r>
          <w:rPr>
            <w:noProof/>
            <w:webHidden/>
          </w:rPr>
          <w:tab/>
        </w:r>
        <w:r>
          <w:rPr>
            <w:noProof/>
            <w:webHidden/>
          </w:rPr>
          <w:fldChar w:fldCharType="begin"/>
        </w:r>
        <w:r>
          <w:rPr>
            <w:noProof/>
            <w:webHidden/>
          </w:rPr>
          <w:instrText xml:space="preserve"> PAGEREF _Toc59125054 \h </w:instrText>
        </w:r>
        <w:r>
          <w:rPr>
            <w:noProof/>
            <w:webHidden/>
          </w:rPr>
        </w:r>
        <w:r>
          <w:rPr>
            <w:noProof/>
            <w:webHidden/>
          </w:rPr>
          <w:fldChar w:fldCharType="separate"/>
        </w:r>
        <w:r>
          <w:rPr>
            <w:noProof/>
            <w:webHidden/>
          </w:rPr>
          <w:t>5</w:t>
        </w:r>
        <w:r>
          <w:rPr>
            <w:noProof/>
            <w:webHidden/>
          </w:rPr>
          <w:fldChar w:fldCharType="end"/>
        </w:r>
      </w:hyperlink>
    </w:p>
    <w:p w:rsidR="00E56472" w:rsidRDefault="00E56472" w14:paraId="5066CC0E" w14:textId="30F8A5FE">
      <w:pPr>
        <w:pStyle w:val="TDC2"/>
        <w:tabs>
          <w:tab w:val="right" w:leader="dot" w:pos="9350"/>
        </w:tabs>
        <w:rPr>
          <w:rFonts w:asciiTheme="minorHAnsi" w:hAnsiTheme="minorHAnsi" w:eastAsiaTheme="minorEastAsia" w:cstheme="minorBidi"/>
          <w:noProof/>
          <w:sz w:val="22"/>
          <w:szCs w:val="22"/>
          <w:lang w:val="es-CO" w:eastAsia="es-CO"/>
        </w:rPr>
      </w:pPr>
      <w:hyperlink w:history="1" w:anchor="_Toc59125055">
        <w:r w:rsidRPr="00BF5442">
          <w:rPr>
            <w:rStyle w:val="Hipervnculo"/>
            <w:noProof/>
          </w:rPr>
          <w:t>Marco Empírico.</w:t>
        </w:r>
        <w:r>
          <w:rPr>
            <w:noProof/>
            <w:webHidden/>
          </w:rPr>
          <w:tab/>
        </w:r>
        <w:r>
          <w:rPr>
            <w:noProof/>
            <w:webHidden/>
          </w:rPr>
          <w:fldChar w:fldCharType="begin"/>
        </w:r>
        <w:r>
          <w:rPr>
            <w:noProof/>
            <w:webHidden/>
          </w:rPr>
          <w:instrText xml:space="preserve"> PAGEREF _Toc59125055 \h </w:instrText>
        </w:r>
        <w:r>
          <w:rPr>
            <w:noProof/>
            <w:webHidden/>
          </w:rPr>
        </w:r>
        <w:r>
          <w:rPr>
            <w:noProof/>
            <w:webHidden/>
          </w:rPr>
          <w:fldChar w:fldCharType="separate"/>
        </w:r>
        <w:r>
          <w:rPr>
            <w:noProof/>
            <w:webHidden/>
          </w:rPr>
          <w:t>8</w:t>
        </w:r>
        <w:r>
          <w:rPr>
            <w:noProof/>
            <w:webHidden/>
          </w:rPr>
          <w:fldChar w:fldCharType="end"/>
        </w:r>
      </w:hyperlink>
    </w:p>
    <w:p w:rsidR="00E56472" w:rsidRDefault="00E56472" w14:paraId="12AF033D" w14:textId="2B35E2DF">
      <w:pPr>
        <w:pStyle w:val="TDC1"/>
        <w:tabs>
          <w:tab w:val="right" w:leader="dot" w:pos="9350"/>
        </w:tabs>
        <w:rPr>
          <w:rFonts w:asciiTheme="minorHAnsi" w:hAnsiTheme="minorHAnsi" w:eastAsiaTheme="minorEastAsia" w:cstheme="minorBidi"/>
          <w:noProof/>
          <w:sz w:val="22"/>
          <w:szCs w:val="22"/>
          <w:lang w:val="es-CO" w:eastAsia="es-CO"/>
        </w:rPr>
      </w:pPr>
      <w:hyperlink w:history="1" w:anchor="_Toc59125056">
        <w:r w:rsidRPr="00BF5442">
          <w:rPr>
            <w:rStyle w:val="Hipervnculo"/>
            <w:noProof/>
          </w:rPr>
          <w:t>Capítulo 3. Metodología.</w:t>
        </w:r>
        <w:r>
          <w:rPr>
            <w:noProof/>
            <w:webHidden/>
          </w:rPr>
          <w:tab/>
        </w:r>
        <w:r>
          <w:rPr>
            <w:noProof/>
            <w:webHidden/>
          </w:rPr>
          <w:fldChar w:fldCharType="begin"/>
        </w:r>
        <w:r>
          <w:rPr>
            <w:noProof/>
            <w:webHidden/>
          </w:rPr>
          <w:instrText xml:space="preserve"> PAGEREF _Toc59125056 \h </w:instrText>
        </w:r>
        <w:r>
          <w:rPr>
            <w:noProof/>
            <w:webHidden/>
          </w:rPr>
        </w:r>
        <w:r>
          <w:rPr>
            <w:noProof/>
            <w:webHidden/>
          </w:rPr>
          <w:fldChar w:fldCharType="separate"/>
        </w:r>
        <w:r>
          <w:rPr>
            <w:noProof/>
            <w:webHidden/>
          </w:rPr>
          <w:t>11</w:t>
        </w:r>
        <w:r>
          <w:rPr>
            <w:noProof/>
            <w:webHidden/>
          </w:rPr>
          <w:fldChar w:fldCharType="end"/>
        </w:r>
      </w:hyperlink>
    </w:p>
    <w:p w:rsidR="00E56472" w:rsidRDefault="00E56472" w14:paraId="5F1BFFF1" w14:textId="18694425">
      <w:pPr>
        <w:pStyle w:val="TDC2"/>
        <w:tabs>
          <w:tab w:val="right" w:leader="dot" w:pos="9350"/>
        </w:tabs>
        <w:rPr>
          <w:rFonts w:asciiTheme="minorHAnsi" w:hAnsiTheme="minorHAnsi" w:eastAsiaTheme="minorEastAsia" w:cstheme="minorBidi"/>
          <w:noProof/>
          <w:sz w:val="22"/>
          <w:szCs w:val="22"/>
          <w:lang w:val="es-CO" w:eastAsia="es-CO"/>
        </w:rPr>
      </w:pPr>
      <w:hyperlink w:history="1" w:anchor="_Toc59125057">
        <w:r w:rsidRPr="00BF5442">
          <w:rPr>
            <w:rStyle w:val="Hipervnculo"/>
            <w:noProof/>
          </w:rPr>
          <w:t>Tipo y diseño de investigación.</w:t>
        </w:r>
        <w:r>
          <w:rPr>
            <w:noProof/>
            <w:webHidden/>
          </w:rPr>
          <w:tab/>
        </w:r>
        <w:r>
          <w:rPr>
            <w:noProof/>
            <w:webHidden/>
          </w:rPr>
          <w:fldChar w:fldCharType="begin"/>
        </w:r>
        <w:r>
          <w:rPr>
            <w:noProof/>
            <w:webHidden/>
          </w:rPr>
          <w:instrText xml:space="preserve"> PAGEREF _Toc59125057 \h </w:instrText>
        </w:r>
        <w:r>
          <w:rPr>
            <w:noProof/>
            <w:webHidden/>
          </w:rPr>
        </w:r>
        <w:r>
          <w:rPr>
            <w:noProof/>
            <w:webHidden/>
          </w:rPr>
          <w:fldChar w:fldCharType="separate"/>
        </w:r>
        <w:r>
          <w:rPr>
            <w:noProof/>
            <w:webHidden/>
          </w:rPr>
          <w:t>11</w:t>
        </w:r>
        <w:r>
          <w:rPr>
            <w:noProof/>
            <w:webHidden/>
          </w:rPr>
          <w:fldChar w:fldCharType="end"/>
        </w:r>
      </w:hyperlink>
    </w:p>
    <w:p w:rsidR="00E56472" w:rsidRDefault="00E56472" w14:paraId="5036B703" w14:textId="5CF77E91">
      <w:pPr>
        <w:pStyle w:val="TDC2"/>
        <w:tabs>
          <w:tab w:val="right" w:leader="dot" w:pos="9350"/>
        </w:tabs>
        <w:rPr>
          <w:rFonts w:asciiTheme="minorHAnsi" w:hAnsiTheme="minorHAnsi" w:eastAsiaTheme="minorEastAsia" w:cstheme="minorBidi"/>
          <w:noProof/>
          <w:sz w:val="22"/>
          <w:szCs w:val="22"/>
          <w:lang w:val="es-CO" w:eastAsia="es-CO"/>
        </w:rPr>
      </w:pPr>
      <w:hyperlink w:history="1" w:anchor="_Toc59125058">
        <w:r w:rsidRPr="00BF5442">
          <w:rPr>
            <w:rStyle w:val="Hipervnculo"/>
            <w:noProof/>
          </w:rPr>
          <w:t>Participantes.</w:t>
        </w:r>
        <w:r>
          <w:rPr>
            <w:noProof/>
            <w:webHidden/>
          </w:rPr>
          <w:tab/>
        </w:r>
        <w:r>
          <w:rPr>
            <w:noProof/>
            <w:webHidden/>
          </w:rPr>
          <w:fldChar w:fldCharType="begin"/>
        </w:r>
        <w:r>
          <w:rPr>
            <w:noProof/>
            <w:webHidden/>
          </w:rPr>
          <w:instrText xml:space="preserve"> PAGEREF _Toc59125058 \h </w:instrText>
        </w:r>
        <w:r>
          <w:rPr>
            <w:noProof/>
            <w:webHidden/>
          </w:rPr>
        </w:r>
        <w:r>
          <w:rPr>
            <w:noProof/>
            <w:webHidden/>
          </w:rPr>
          <w:fldChar w:fldCharType="separate"/>
        </w:r>
        <w:r>
          <w:rPr>
            <w:noProof/>
            <w:webHidden/>
          </w:rPr>
          <w:t>11</w:t>
        </w:r>
        <w:r>
          <w:rPr>
            <w:noProof/>
            <w:webHidden/>
          </w:rPr>
          <w:fldChar w:fldCharType="end"/>
        </w:r>
      </w:hyperlink>
    </w:p>
    <w:p w:rsidR="00E56472" w:rsidRDefault="00E56472" w14:paraId="5E17CE99" w14:textId="33E73D42">
      <w:pPr>
        <w:pStyle w:val="TDC2"/>
        <w:tabs>
          <w:tab w:val="right" w:leader="dot" w:pos="9350"/>
        </w:tabs>
        <w:rPr>
          <w:rFonts w:asciiTheme="minorHAnsi" w:hAnsiTheme="minorHAnsi" w:eastAsiaTheme="minorEastAsia" w:cstheme="minorBidi"/>
          <w:noProof/>
          <w:sz w:val="22"/>
          <w:szCs w:val="22"/>
          <w:lang w:val="es-CO" w:eastAsia="es-CO"/>
        </w:rPr>
      </w:pPr>
      <w:hyperlink w:history="1" w:anchor="_Toc59125059">
        <w:r w:rsidRPr="00BF5442">
          <w:rPr>
            <w:rStyle w:val="Hipervnculo"/>
            <w:noProof/>
          </w:rPr>
          <w:t>Instrumentos de recolección de datos.</w:t>
        </w:r>
        <w:r>
          <w:rPr>
            <w:noProof/>
            <w:webHidden/>
          </w:rPr>
          <w:tab/>
        </w:r>
        <w:r>
          <w:rPr>
            <w:noProof/>
            <w:webHidden/>
          </w:rPr>
          <w:fldChar w:fldCharType="begin"/>
        </w:r>
        <w:r>
          <w:rPr>
            <w:noProof/>
            <w:webHidden/>
          </w:rPr>
          <w:instrText xml:space="preserve"> PAGEREF _Toc59125059 \h </w:instrText>
        </w:r>
        <w:r>
          <w:rPr>
            <w:noProof/>
            <w:webHidden/>
          </w:rPr>
        </w:r>
        <w:r>
          <w:rPr>
            <w:noProof/>
            <w:webHidden/>
          </w:rPr>
          <w:fldChar w:fldCharType="separate"/>
        </w:r>
        <w:r>
          <w:rPr>
            <w:noProof/>
            <w:webHidden/>
          </w:rPr>
          <w:t>11</w:t>
        </w:r>
        <w:r>
          <w:rPr>
            <w:noProof/>
            <w:webHidden/>
          </w:rPr>
          <w:fldChar w:fldCharType="end"/>
        </w:r>
      </w:hyperlink>
    </w:p>
    <w:p w:rsidR="00E56472" w:rsidRDefault="00E56472" w14:paraId="525D9B9F" w14:textId="44CEBE26">
      <w:pPr>
        <w:pStyle w:val="TDC2"/>
        <w:tabs>
          <w:tab w:val="right" w:leader="dot" w:pos="9350"/>
        </w:tabs>
        <w:rPr>
          <w:rFonts w:asciiTheme="minorHAnsi" w:hAnsiTheme="minorHAnsi" w:eastAsiaTheme="minorEastAsia" w:cstheme="minorBidi"/>
          <w:noProof/>
          <w:sz w:val="22"/>
          <w:szCs w:val="22"/>
          <w:lang w:val="es-CO" w:eastAsia="es-CO"/>
        </w:rPr>
      </w:pPr>
      <w:hyperlink w:history="1" w:anchor="_Toc59125060">
        <w:r w:rsidRPr="00BF5442">
          <w:rPr>
            <w:rStyle w:val="Hipervnculo"/>
            <w:noProof/>
          </w:rPr>
          <w:t>Estrategia del análisis de datos.</w:t>
        </w:r>
        <w:r>
          <w:rPr>
            <w:noProof/>
            <w:webHidden/>
          </w:rPr>
          <w:tab/>
        </w:r>
        <w:r>
          <w:rPr>
            <w:noProof/>
            <w:webHidden/>
          </w:rPr>
          <w:fldChar w:fldCharType="begin"/>
        </w:r>
        <w:r>
          <w:rPr>
            <w:noProof/>
            <w:webHidden/>
          </w:rPr>
          <w:instrText xml:space="preserve"> PAGEREF _Toc59125060 \h </w:instrText>
        </w:r>
        <w:r>
          <w:rPr>
            <w:noProof/>
            <w:webHidden/>
          </w:rPr>
        </w:r>
        <w:r>
          <w:rPr>
            <w:noProof/>
            <w:webHidden/>
          </w:rPr>
          <w:fldChar w:fldCharType="separate"/>
        </w:r>
        <w:r>
          <w:rPr>
            <w:noProof/>
            <w:webHidden/>
          </w:rPr>
          <w:t>12</w:t>
        </w:r>
        <w:r>
          <w:rPr>
            <w:noProof/>
            <w:webHidden/>
          </w:rPr>
          <w:fldChar w:fldCharType="end"/>
        </w:r>
      </w:hyperlink>
    </w:p>
    <w:p w:rsidR="00E56472" w:rsidRDefault="00E56472" w14:paraId="6C280D02" w14:textId="0F132342">
      <w:pPr>
        <w:pStyle w:val="TDC2"/>
        <w:tabs>
          <w:tab w:val="right" w:leader="dot" w:pos="9350"/>
        </w:tabs>
        <w:rPr>
          <w:rFonts w:asciiTheme="minorHAnsi" w:hAnsiTheme="minorHAnsi" w:eastAsiaTheme="minorEastAsia" w:cstheme="minorBidi"/>
          <w:noProof/>
          <w:sz w:val="22"/>
          <w:szCs w:val="22"/>
          <w:lang w:val="es-CO" w:eastAsia="es-CO"/>
        </w:rPr>
      </w:pPr>
      <w:hyperlink w:history="1" w:anchor="_Toc59125061">
        <w:r w:rsidRPr="00BF5442">
          <w:rPr>
            <w:rStyle w:val="Hipervnculo"/>
            <w:noProof/>
          </w:rPr>
          <w:t>Consideraciones éticas.</w:t>
        </w:r>
        <w:r>
          <w:rPr>
            <w:noProof/>
            <w:webHidden/>
          </w:rPr>
          <w:tab/>
        </w:r>
        <w:r>
          <w:rPr>
            <w:noProof/>
            <w:webHidden/>
          </w:rPr>
          <w:fldChar w:fldCharType="begin"/>
        </w:r>
        <w:r>
          <w:rPr>
            <w:noProof/>
            <w:webHidden/>
          </w:rPr>
          <w:instrText xml:space="preserve"> PAGEREF _Toc59125061 \h </w:instrText>
        </w:r>
        <w:r>
          <w:rPr>
            <w:noProof/>
            <w:webHidden/>
          </w:rPr>
        </w:r>
        <w:r>
          <w:rPr>
            <w:noProof/>
            <w:webHidden/>
          </w:rPr>
          <w:fldChar w:fldCharType="separate"/>
        </w:r>
        <w:r>
          <w:rPr>
            <w:noProof/>
            <w:webHidden/>
          </w:rPr>
          <w:t>12</w:t>
        </w:r>
        <w:r>
          <w:rPr>
            <w:noProof/>
            <w:webHidden/>
          </w:rPr>
          <w:fldChar w:fldCharType="end"/>
        </w:r>
      </w:hyperlink>
    </w:p>
    <w:p w:rsidR="00E56472" w:rsidRDefault="00E56472" w14:paraId="5787F54B" w14:textId="74CC2477">
      <w:pPr>
        <w:pStyle w:val="TDC1"/>
        <w:tabs>
          <w:tab w:val="right" w:leader="dot" w:pos="9350"/>
        </w:tabs>
        <w:rPr>
          <w:rFonts w:asciiTheme="minorHAnsi" w:hAnsiTheme="minorHAnsi" w:eastAsiaTheme="minorEastAsia" w:cstheme="minorBidi"/>
          <w:noProof/>
          <w:sz w:val="22"/>
          <w:szCs w:val="22"/>
          <w:lang w:val="es-CO" w:eastAsia="es-CO"/>
        </w:rPr>
      </w:pPr>
      <w:hyperlink w:history="1" w:anchor="_Toc59125062">
        <w:r w:rsidRPr="00BF5442">
          <w:rPr>
            <w:rStyle w:val="Hipervnculo"/>
            <w:noProof/>
          </w:rPr>
          <w:t>Capítulo 4. Resultados.</w:t>
        </w:r>
        <w:r>
          <w:rPr>
            <w:noProof/>
            <w:webHidden/>
          </w:rPr>
          <w:tab/>
        </w:r>
        <w:r>
          <w:rPr>
            <w:noProof/>
            <w:webHidden/>
          </w:rPr>
          <w:fldChar w:fldCharType="begin"/>
        </w:r>
        <w:r>
          <w:rPr>
            <w:noProof/>
            <w:webHidden/>
          </w:rPr>
          <w:instrText xml:space="preserve"> PAGEREF _Toc59125062 \h </w:instrText>
        </w:r>
        <w:r>
          <w:rPr>
            <w:noProof/>
            <w:webHidden/>
          </w:rPr>
        </w:r>
        <w:r>
          <w:rPr>
            <w:noProof/>
            <w:webHidden/>
          </w:rPr>
          <w:fldChar w:fldCharType="separate"/>
        </w:r>
        <w:r>
          <w:rPr>
            <w:noProof/>
            <w:webHidden/>
          </w:rPr>
          <w:t>13</w:t>
        </w:r>
        <w:r>
          <w:rPr>
            <w:noProof/>
            <w:webHidden/>
          </w:rPr>
          <w:fldChar w:fldCharType="end"/>
        </w:r>
      </w:hyperlink>
    </w:p>
    <w:p w:rsidR="00E56472" w:rsidRDefault="00E56472" w14:paraId="15DA29EC" w14:textId="01299E48">
      <w:pPr>
        <w:pStyle w:val="TDC1"/>
        <w:tabs>
          <w:tab w:val="right" w:leader="dot" w:pos="9350"/>
        </w:tabs>
        <w:rPr>
          <w:rFonts w:asciiTheme="minorHAnsi" w:hAnsiTheme="minorHAnsi" w:eastAsiaTheme="minorEastAsia" w:cstheme="minorBidi"/>
          <w:noProof/>
          <w:sz w:val="22"/>
          <w:szCs w:val="22"/>
          <w:lang w:val="es-CO" w:eastAsia="es-CO"/>
        </w:rPr>
      </w:pPr>
      <w:hyperlink w:history="1" w:anchor="_Toc59125063">
        <w:r w:rsidRPr="00BF5442">
          <w:rPr>
            <w:rStyle w:val="Hipervnculo"/>
            <w:noProof/>
          </w:rPr>
          <w:t>Discusión.</w:t>
        </w:r>
        <w:r>
          <w:rPr>
            <w:noProof/>
            <w:webHidden/>
          </w:rPr>
          <w:tab/>
        </w:r>
        <w:r>
          <w:rPr>
            <w:noProof/>
            <w:webHidden/>
          </w:rPr>
          <w:fldChar w:fldCharType="begin"/>
        </w:r>
        <w:r>
          <w:rPr>
            <w:noProof/>
            <w:webHidden/>
          </w:rPr>
          <w:instrText xml:space="preserve"> PAGEREF _Toc59125063 \h </w:instrText>
        </w:r>
        <w:r>
          <w:rPr>
            <w:noProof/>
            <w:webHidden/>
          </w:rPr>
        </w:r>
        <w:r>
          <w:rPr>
            <w:noProof/>
            <w:webHidden/>
          </w:rPr>
          <w:fldChar w:fldCharType="separate"/>
        </w:r>
        <w:r>
          <w:rPr>
            <w:noProof/>
            <w:webHidden/>
          </w:rPr>
          <w:t>17</w:t>
        </w:r>
        <w:r>
          <w:rPr>
            <w:noProof/>
            <w:webHidden/>
          </w:rPr>
          <w:fldChar w:fldCharType="end"/>
        </w:r>
      </w:hyperlink>
    </w:p>
    <w:p w:rsidR="00E56472" w:rsidRDefault="00E56472" w14:paraId="6D86F6E2" w14:textId="4320DCEE">
      <w:pPr>
        <w:pStyle w:val="TDC1"/>
        <w:tabs>
          <w:tab w:val="right" w:leader="dot" w:pos="9350"/>
        </w:tabs>
        <w:rPr>
          <w:rFonts w:asciiTheme="minorHAnsi" w:hAnsiTheme="minorHAnsi" w:eastAsiaTheme="minorEastAsia" w:cstheme="minorBidi"/>
          <w:noProof/>
          <w:sz w:val="22"/>
          <w:szCs w:val="22"/>
          <w:lang w:val="es-CO" w:eastAsia="es-CO"/>
        </w:rPr>
      </w:pPr>
      <w:hyperlink w:history="1" w:anchor="_Toc59125064">
        <w:r w:rsidRPr="00BF5442">
          <w:rPr>
            <w:rStyle w:val="Hipervnculo"/>
            <w:noProof/>
          </w:rPr>
          <w:t>Conclusiones.</w:t>
        </w:r>
        <w:r>
          <w:rPr>
            <w:noProof/>
            <w:webHidden/>
          </w:rPr>
          <w:tab/>
        </w:r>
        <w:r>
          <w:rPr>
            <w:noProof/>
            <w:webHidden/>
          </w:rPr>
          <w:fldChar w:fldCharType="begin"/>
        </w:r>
        <w:r>
          <w:rPr>
            <w:noProof/>
            <w:webHidden/>
          </w:rPr>
          <w:instrText xml:space="preserve"> PAGEREF _Toc59125064 \h </w:instrText>
        </w:r>
        <w:r>
          <w:rPr>
            <w:noProof/>
            <w:webHidden/>
          </w:rPr>
        </w:r>
        <w:r>
          <w:rPr>
            <w:noProof/>
            <w:webHidden/>
          </w:rPr>
          <w:fldChar w:fldCharType="separate"/>
        </w:r>
        <w:r>
          <w:rPr>
            <w:noProof/>
            <w:webHidden/>
          </w:rPr>
          <w:t>19</w:t>
        </w:r>
        <w:r>
          <w:rPr>
            <w:noProof/>
            <w:webHidden/>
          </w:rPr>
          <w:fldChar w:fldCharType="end"/>
        </w:r>
      </w:hyperlink>
    </w:p>
    <w:p w:rsidR="00E56472" w:rsidRDefault="00E56472" w14:paraId="6DBA261F" w14:textId="71145E82">
      <w:pPr>
        <w:pStyle w:val="TDC1"/>
        <w:tabs>
          <w:tab w:val="right" w:leader="dot" w:pos="9350"/>
        </w:tabs>
        <w:rPr>
          <w:rFonts w:asciiTheme="minorHAnsi" w:hAnsiTheme="minorHAnsi" w:eastAsiaTheme="minorEastAsia" w:cstheme="minorBidi"/>
          <w:noProof/>
          <w:sz w:val="22"/>
          <w:szCs w:val="22"/>
          <w:lang w:val="es-CO" w:eastAsia="es-CO"/>
        </w:rPr>
      </w:pPr>
      <w:hyperlink w:history="1" w:anchor="_Toc59125065">
        <w:r w:rsidRPr="00BF5442">
          <w:rPr>
            <w:rStyle w:val="Hipervnculo"/>
            <w:noProof/>
          </w:rPr>
          <w:t>Limitaciones.</w:t>
        </w:r>
        <w:r>
          <w:rPr>
            <w:noProof/>
            <w:webHidden/>
          </w:rPr>
          <w:tab/>
        </w:r>
        <w:r>
          <w:rPr>
            <w:noProof/>
            <w:webHidden/>
          </w:rPr>
          <w:fldChar w:fldCharType="begin"/>
        </w:r>
        <w:r>
          <w:rPr>
            <w:noProof/>
            <w:webHidden/>
          </w:rPr>
          <w:instrText xml:space="preserve"> PAGEREF _Toc59125065 \h </w:instrText>
        </w:r>
        <w:r>
          <w:rPr>
            <w:noProof/>
            <w:webHidden/>
          </w:rPr>
        </w:r>
        <w:r>
          <w:rPr>
            <w:noProof/>
            <w:webHidden/>
          </w:rPr>
          <w:fldChar w:fldCharType="separate"/>
        </w:r>
        <w:r>
          <w:rPr>
            <w:noProof/>
            <w:webHidden/>
          </w:rPr>
          <w:t>19</w:t>
        </w:r>
        <w:r>
          <w:rPr>
            <w:noProof/>
            <w:webHidden/>
          </w:rPr>
          <w:fldChar w:fldCharType="end"/>
        </w:r>
      </w:hyperlink>
    </w:p>
    <w:p w:rsidR="00E56472" w:rsidRDefault="00E56472" w14:paraId="1955745E" w14:textId="144FFE7F">
      <w:pPr>
        <w:pStyle w:val="TDC1"/>
        <w:tabs>
          <w:tab w:val="right" w:leader="dot" w:pos="9350"/>
        </w:tabs>
        <w:rPr>
          <w:rFonts w:asciiTheme="minorHAnsi" w:hAnsiTheme="minorHAnsi" w:eastAsiaTheme="minorEastAsia" w:cstheme="minorBidi"/>
          <w:noProof/>
          <w:sz w:val="22"/>
          <w:szCs w:val="22"/>
          <w:lang w:val="es-CO" w:eastAsia="es-CO"/>
        </w:rPr>
      </w:pPr>
      <w:hyperlink w:history="1" w:anchor="_Toc59125066">
        <w:r w:rsidRPr="00BF5442">
          <w:rPr>
            <w:rStyle w:val="Hipervnculo"/>
            <w:noProof/>
          </w:rPr>
          <w:t>Recomendaciones.</w:t>
        </w:r>
        <w:r>
          <w:rPr>
            <w:noProof/>
            <w:webHidden/>
          </w:rPr>
          <w:tab/>
        </w:r>
        <w:r>
          <w:rPr>
            <w:noProof/>
            <w:webHidden/>
          </w:rPr>
          <w:fldChar w:fldCharType="begin"/>
        </w:r>
        <w:r>
          <w:rPr>
            <w:noProof/>
            <w:webHidden/>
          </w:rPr>
          <w:instrText xml:space="preserve"> PAGEREF _Toc59125066 \h </w:instrText>
        </w:r>
        <w:r>
          <w:rPr>
            <w:noProof/>
            <w:webHidden/>
          </w:rPr>
        </w:r>
        <w:r>
          <w:rPr>
            <w:noProof/>
            <w:webHidden/>
          </w:rPr>
          <w:fldChar w:fldCharType="separate"/>
        </w:r>
        <w:r>
          <w:rPr>
            <w:noProof/>
            <w:webHidden/>
          </w:rPr>
          <w:t>20</w:t>
        </w:r>
        <w:r>
          <w:rPr>
            <w:noProof/>
            <w:webHidden/>
          </w:rPr>
          <w:fldChar w:fldCharType="end"/>
        </w:r>
      </w:hyperlink>
    </w:p>
    <w:p w:rsidR="00E56472" w:rsidRDefault="00E56472" w14:paraId="7E5DEC6C" w14:textId="78566D39">
      <w:pPr>
        <w:pStyle w:val="TDC1"/>
        <w:tabs>
          <w:tab w:val="right" w:leader="dot" w:pos="9350"/>
        </w:tabs>
        <w:rPr>
          <w:rFonts w:asciiTheme="minorHAnsi" w:hAnsiTheme="minorHAnsi" w:eastAsiaTheme="minorEastAsia" w:cstheme="minorBidi"/>
          <w:noProof/>
          <w:sz w:val="22"/>
          <w:szCs w:val="22"/>
          <w:lang w:val="es-CO" w:eastAsia="es-CO"/>
        </w:rPr>
      </w:pPr>
      <w:hyperlink w:history="1" w:anchor="_Toc59125067">
        <w:r w:rsidRPr="00BF5442">
          <w:rPr>
            <w:rStyle w:val="Hipervnculo"/>
            <w:noProof/>
          </w:rPr>
          <w:t>Referencias bibliográficas</w:t>
        </w:r>
        <w:r>
          <w:rPr>
            <w:noProof/>
            <w:webHidden/>
          </w:rPr>
          <w:tab/>
        </w:r>
        <w:r>
          <w:rPr>
            <w:noProof/>
            <w:webHidden/>
          </w:rPr>
          <w:fldChar w:fldCharType="begin"/>
        </w:r>
        <w:r>
          <w:rPr>
            <w:noProof/>
            <w:webHidden/>
          </w:rPr>
          <w:instrText xml:space="preserve"> PAGEREF _Toc59125067 \h </w:instrText>
        </w:r>
        <w:r>
          <w:rPr>
            <w:noProof/>
            <w:webHidden/>
          </w:rPr>
        </w:r>
        <w:r>
          <w:rPr>
            <w:noProof/>
            <w:webHidden/>
          </w:rPr>
          <w:fldChar w:fldCharType="separate"/>
        </w:r>
        <w:r>
          <w:rPr>
            <w:noProof/>
            <w:webHidden/>
          </w:rPr>
          <w:t>21</w:t>
        </w:r>
        <w:r>
          <w:rPr>
            <w:noProof/>
            <w:webHidden/>
          </w:rPr>
          <w:fldChar w:fldCharType="end"/>
        </w:r>
      </w:hyperlink>
    </w:p>
    <w:p w:rsidR="00E56472" w:rsidRDefault="00E56472" w14:paraId="7443E6DD" w14:textId="774A1563">
      <w:pPr>
        <w:pStyle w:val="TDC1"/>
        <w:tabs>
          <w:tab w:val="right" w:leader="dot" w:pos="9350"/>
        </w:tabs>
        <w:rPr>
          <w:rFonts w:asciiTheme="minorHAnsi" w:hAnsiTheme="minorHAnsi" w:eastAsiaTheme="minorEastAsia" w:cstheme="minorBidi"/>
          <w:noProof/>
          <w:sz w:val="22"/>
          <w:szCs w:val="22"/>
          <w:lang w:val="es-CO" w:eastAsia="es-CO"/>
        </w:rPr>
      </w:pPr>
      <w:hyperlink w:history="1" w:anchor="_Toc59125068">
        <w:r w:rsidRPr="00BF5442">
          <w:rPr>
            <w:rStyle w:val="Hipervnculo"/>
            <w:noProof/>
          </w:rPr>
          <w:t>Anexos.</w:t>
        </w:r>
        <w:r>
          <w:rPr>
            <w:noProof/>
            <w:webHidden/>
          </w:rPr>
          <w:tab/>
        </w:r>
        <w:r>
          <w:rPr>
            <w:noProof/>
            <w:webHidden/>
          </w:rPr>
          <w:fldChar w:fldCharType="begin"/>
        </w:r>
        <w:r>
          <w:rPr>
            <w:noProof/>
            <w:webHidden/>
          </w:rPr>
          <w:instrText xml:space="preserve"> PAGEREF _Toc59125068 \h </w:instrText>
        </w:r>
        <w:r>
          <w:rPr>
            <w:noProof/>
            <w:webHidden/>
          </w:rPr>
        </w:r>
        <w:r>
          <w:rPr>
            <w:noProof/>
            <w:webHidden/>
          </w:rPr>
          <w:fldChar w:fldCharType="separate"/>
        </w:r>
        <w:r>
          <w:rPr>
            <w:noProof/>
            <w:webHidden/>
          </w:rPr>
          <w:t>24</w:t>
        </w:r>
        <w:r>
          <w:rPr>
            <w:noProof/>
            <w:webHidden/>
          </w:rPr>
          <w:fldChar w:fldCharType="end"/>
        </w:r>
      </w:hyperlink>
    </w:p>
    <w:p w:rsidR="00E56472" w:rsidRDefault="00E56472" w14:paraId="6BFCA165" w14:textId="6A5CDC9F">
      <w:pPr>
        <w:pStyle w:val="TDC3"/>
        <w:tabs>
          <w:tab w:val="right" w:leader="dot" w:pos="9350"/>
        </w:tabs>
        <w:rPr>
          <w:rFonts w:asciiTheme="minorHAnsi" w:hAnsiTheme="minorHAnsi" w:eastAsiaTheme="minorEastAsia" w:cstheme="minorBidi"/>
          <w:noProof/>
          <w:sz w:val="22"/>
          <w:szCs w:val="22"/>
          <w:lang w:val="es-CO" w:eastAsia="es-CO"/>
        </w:rPr>
      </w:pPr>
      <w:hyperlink w:history="1" w:anchor="_Toc59125069">
        <w:r w:rsidRPr="00BF5442">
          <w:rPr>
            <w:rStyle w:val="Hipervnculo"/>
            <w:noProof/>
          </w:rPr>
          <w:t xml:space="preserve">Anexo 1. </w:t>
        </w:r>
        <w:r w:rsidRPr="00BF5442">
          <w:rPr>
            <w:rStyle w:val="Hipervnculo"/>
            <w:bCs/>
            <w:noProof/>
          </w:rPr>
          <w:t>Autorización de la empresa Transelca para el desarrollo de la investigación</w:t>
        </w:r>
        <w:r>
          <w:rPr>
            <w:noProof/>
            <w:webHidden/>
          </w:rPr>
          <w:tab/>
        </w:r>
        <w:r>
          <w:rPr>
            <w:noProof/>
            <w:webHidden/>
          </w:rPr>
          <w:fldChar w:fldCharType="begin"/>
        </w:r>
        <w:r>
          <w:rPr>
            <w:noProof/>
            <w:webHidden/>
          </w:rPr>
          <w:instrText xml:space="preserve"> PAGEREF _Toc59125069 \h </w:instrText>
        </w:r>
        <w:r>
          <w:rPr>
            <w:noProof/>
            <w:webHidden/>
          </w:rPr>
        </w:r>
        <w:r>
          <w:rPr>
            <w:noProof/>
            <w:webHidden/>
          </w:rPr>
          <w:fldChar w:fldCharType="separate"/>
        </w:r>
        <w:r>
          <w:rPr>
            <w:noProof/>
            <w:webHidden/>
          </w:rPr>
          <w:t>24</w:t>
        </w:r>
        <w:r>
          <w:rPr>
            <w:noProof/>
            <w:webHidden/>
          </w:rPr>
          <w:fldChar w:fldCharType="end"/>
        </w:r>
      </w:hyperlink>
    </w:p>
    <w:p w:rsidR="00E56472" w:rsidRDefault="00E56472" w14:paraId="55C89C4C" w14:textId="12167792">
      <w:pPr>
        <w:pStyle w:val="TDC3"/>
        <w:tabs>
          <w:tab w:val="right" w:leader="dot" w:pos="9350"/>
        </w:tabs>
        <w:rPr>
          <w:rFonts w:asciiTheme="minorHAnsi" w:hAnsiTheme="minorHAnsi" w:eastAsiaTheme="minorEastAsia" w:cstheme="minorBidi"/>
          <w:noProof/>
          <w:sz w:val="22"/>
          <w:szCs w:val="22"/>
          <w:lang w:val="es-CO" w:eastAsia="es-CO"/>
        </w:rPr>
      </w:pPr>
      <w:hyperlink w:history="1" w:anchor="_Toc59125070">
        <w:r w:rsidRPr="00BF5442">
          <w:rPr>
            <w:rStyle w:val="Hipervnculo"/>
            <w:noProof/>
          </w:rPr>
          <w:t xml:space="preserve">Anexo 2. </w:t>
        </w:r>
        <w:r w:rsidRPr="00BF5442">
          <w:rPr>
            <w:rStyle w:val="Hipervnculo"/>
            <w:bCs/>
            <w:noProof/>
          </w:rPr>
          <w:t>Acuerdo de confidencialidad tramitado por la empresa y las estudiantes en práctica</w:t>
        </w:r>
        <w:r>
          <w:rPr>
            <w:noProof/>
            <w:webHidden/>
          </w:rPr>
          <w:tab/>
        </w:r>
        <w:r>
          <w:rPr>
            <w:noProof/>
            <w:webHidden/>
          </w:rPr>
          <w:fldChar w:fldCharType="begin"/>
        </w:r>
        <w:r>
          <w:rPr>
            <w:noProof/>
            <w:webHidden/>
          </w:rPr>
          <w:instrText xml:space="preserve"> PAGEREF _Toc59125070 \h </w:instrText>
        </w:r>
        <w:r>
          <w:rPr>
            <w:noProof/>
            <w:webHidden/>
          </w:rPr>
        </w:r>
        <w:r>
          <w:rPr>
            <w:noProof/>
            <w:webHidden/>
          </w:rPr>
          <w:fldChar w:fldCharType="separate"/>
        </w:r>
        <w:r>
          <w:rPr>
            <w:noProof/>
            <w:webHidden/>
          </w:rPr>
          <w:t>25</w:t>
        </w:r>
        <w:r>
          <w:rPr>
            <w:noProof/>
            <w:webHidden/>
          </w:rPr>
          <w:fldChar w:fldCharType="end"/>
        </w:r>
      </w:hyperlink>
    </w:p>
    <w:p w:rsidR="00E56472" w:rsidRDefault="00E56472" w14:paraId="0C20EC26" w14:textId="2AA78699">
      <w:pPr>
        <w:pStyle w:val="TDC3"/>
        <w:tabs>
          <w:tab w:val="right" w:leader="dot" w:pos="9350"/>
        </w:tabs>
        <w:rPr>
          <w:rFonts w:asciiTheme="minorHAnsi" w:hAnsiTheme="minorHAnsi" w:eastAsiaTheme="minorEastAsia" w:cstheme="minorBidi"/>
          <w:noProof/>
          <w:sz w:val="22"/>
          <w:szCs w:val="22"/>
          <w:lang w:val="es-CO" w:eastAsia="es-CO"/>
        </w:rPr>
      </w:pPr>
      <w:hyperlink w:history="1" w:anchor="_Toc59125071">
        <w:r w:rsidRPr="00BF5442">
          <w:rPr>
            <w:rStyle w:val="Hipervnculo"/>
            <w:noProof/>
          </w:rPr>
          <w:t xml:space="preserve">Anexo 3. </w:t>
        </w:r>
        <w:r w:rsidRPr="00BF5442">
          <w:rPr>
            <w:rStyle w:val="Hipervnculo"/>
            <w:bCs/>
            <w:noProof/>
          </w:rPr>
          <w:t>Instrumento para la recolección de información en formato Excel</w:t>
        </w:r>
        <w:r>
          <w:rPr>
            <w:noProof/>
            <w:webHidden/>
          </w:rPr>
          <w:tab/>
        </w:r>
        <w:r>
          <w:rPr>
            <w:noProof/>
            <w:webHidden/>
          </w:rPr>
          <w:fldChar w:fldCharType="begin"/>
        </w:r>
        <w:r>
          <w:rPr>
            <w:noProof/>
            <w:webHidden/>
          </w:rPr>
          <w:instrText xml:space="preserve"> PAGEREF _Toc59125071 \h </w:instrText>
        </w:r>
        <w:r>
          <w:rPr>
            <w:noProof/>
            <w:webHidden/>
          </w:rPr>
        </w:r>
        <w:r>
          <w:rPr>
            <w:noProof/>
            <w:webHidden/>
          </w:rPr>
          <w:fldChar w:fldCharType="separate"/>
        </w:r>
        <w:r>
          <w:rPr>
            <w:noProof/>
            <w:webHidden/>
          </w:rPr>
          <w:t>26</w:t>
        </w:r>
        <w:r>
          <w:rPr>
            <w:noProof/>
            <w:webHidden/>
          </w:rPr>
          <w:fldChar w:fldCharType="end"/>
        </w:r>
      </w:hyperlink>
    </w:p>
    <w:p w:rsidR="00E56472" w:rsidRDefault="00E56472" w14:paraId="66102DCB" w14:textId="7EF71A31">
      <w:pPr>
        <w:pStyle w:val="TDC3"/>
        <w:tabs>
          <w:tab w:val="right" w:leader="dot" w:pos="9350"/>
        </w:tabs>
        <w:rPr>
          <w:rFonts w:asciiTheme="minorHAnsi" w:hAnsiTheme="minorHAnsi" w:eastAsiaTheme="minorEastAsia" w:cstheme="minorBidi"/>
          <w:noProof/>
          <w:sz w:val="22"/>
          <w:szCs w:val="22"/>
          <w:lang w:val="es-CO" w:eastAsia="es-CO"/>
        </w:rPr>
      </w:pPr>
      <w:hyperlink w:history="1" w:anchor="_Toc59125072">
        <w:r w:rsidRPr="00BF5442">
          <w:rPr>
            <w:rStyle w:val="Hipervnculo"/>
            <w:noProof/>
          </w:rPr>
          <w:t xml:space="preserve">Anexo 4. </w:t>
        </w:r>
        <w:r w:rsidRPr="00BF5442">
          <w:rPr>
            <w:rStyle w:val="Hipervnculo"/>
            <w:bCs/>
            <w:noProof/>
          </w:rPr>
          <w:t>Instrumento para la recolección de información con consentimiento informado elaborado en formulario de Google</w:t>
        </w:r>
        <w:r>
          <w:rPr>
            <w:noProof/>
            <w:webHidden/>
          </w:rPr>
          <w:tab/>
        </w:r>
        <w:r>
          <w:rPr>
            <w:noProof/>
            <w:webHidden/>
          </w:rPr>
          <w:fldChar w:fldCharType="begin"/>
        </w:r>
        <w:r>
          <w:rPr>
            <w:noProof/>
            <w:webHidden/>
          </w:rPr>
          <w:instrText xml:space="preserve"> PAGEREF _Toc59125072 \h </w:instrText>
        </w:r>
        <w:r>
          <w:rPr>
            <w:noProof/>
            <w:webHidden/>
          </w:rPr>
        </w:r>
        <w:r>
          <w:rPr>
            <w:noProof/>
            <w:webHidden/>
          </w:rPr>
          <w:fldChar w:fldCharType="separate"/>
        </w:r>
        <w:r>
          <w:rPr>
            <w:noProof/>
            <w:webHidden/>
          </w:rPr>
          <w:t>28</w:t>
        </w:r>
        <w:r>
          <w:rPr>
            <w:noProof/>
            <w:webHidden/>
          </w:rPr>
          <w:fldChar w:fldCharType="end"/>
        </w:r>
      </w:hyperlink>
    </w:p>
    <w:p w:rsidR="00E56472" w:rsidRDefault="00E56472" w14:paraId="15B9A33C" w14:textId="52E1BF5E">
      <w:pPr>
        <w:pStyle w:val="TDC3"/>
        <w:tabs>
          <w:tab w:val="right" w:leader="dot" w:pos="9350"/>
        </w:tabs>
        <w:rPr>
          <w:rFonts w:asciiTheme="minorHAnsi" w:hAnsiTheme="minorHAnsi" w:eastAsiaTheme="minorEastAsia" w:cstheme="minorBidi"/>
          <w:noProof/>
          <w:sz w:val="22"/>
          <w:szCs w:val="22"/>
          <w:lang w:val="es-CO" w:eastAsia="es-CO"/>
        </w:rPr>
      </w:pPr>
      <w:hyperlink w:history="1" w:anchor="_Toc59125073">
        <w:r w:rsidRPr="00BF5442">
          <w:rPr>
            <w:rStyle w:val="Hipervnculo"/>
            <w:noProof/>
          </w:rPr>
          <w:t xml:space="preserve">Anexo 5. </w:t>
        </w:r>
        <w:r w:rsidRPr="00BF5442">
          <w:rPr>
            <w:rStyle w:val="Hipervnculo"/>
            <w:bCs/>
            <w:noProof/>
          </w:rPr>
          <w:t>Consentimiento Informado en formato Word</w:t>
        </w:r>
        <w:r>
          <w:rPr>
            <w:noProof/>
            <w:webHidden/>
          </w:rPr>
          <w:tab/>
        </w:r>
        <w:r>
          <w:rPr>
            <w:noProof/>
            <w:webHidden/>
          </w:rPr>
          <w:fldChar w:fldCharType="begin"/>
        </w:r>
        <w:r>
          <w:rPr>
            <w:noProof/>
            <w:webHidden/>
          </w:rPr>
          <w:instrText xml:space="preserve"> PAGEREF _Toc59125073 \h </w:instrText>
        </w:r>
        <w:r>
          <w:rPr>
            <w:noProof/>
            <w:webHidden/>
          </w:rPr>
        </w:r>
        <w:r>
          <w:rPr>
            <w:noProof/>
            <w:webHidden/>
          </w:rPr>
          <w:fldChar w:fldCharType="separate"/>
        </w:r>
        <w:r>
          <w:rPr>
            <w:noProof/>
            <w:webHidden/>
          </w:rPr>
          <w:t>29</w:t>
        </w:r>
        <w:r>
          <w:rPr>
            <w:noProof/>
            <w:webHidden/>
          </w:rPr>
          <w:fldChar w:fldCharType="end"/>
        </w:r>
      </w:hyperlink>
    </w:p>
    <w:p w:rsidR="00E56472" w:rsidRDefault="00E56472" w14:paraId="0DB7EA26" w14:textId="23B3A5A7">
      <w:pPr>
        <w:pStyle w:val="TDC3"/>
        <w:tabs>
          <w:tab w:val="right" w:leader="dot" w:pos="9350"/>
        </w:tabs>
        <w:rPr>
          <w:rFonts w:asciiTheme="minorHAnsi" w:hAnsiTheme="minorHAnsi" w:eastAsiaTheme="minorEastAsia" w:cstheme="minorBidi"/>
          <w:noProof/>
          <w:sz w:val="22"/>
          <w:szCs w:val="22"/>
          <w:lang w:val="es-CO" w:eastAsia="es-CO"/>
        </w:rPr>
      </w:pPr>
      <w:hyperlink w:history="1" w:anchor="_Toc59125074">
        <w:r w:rsidRPr="00BF5442">
          <w:rPr>
            <w:rStyle w:val="Hipervnculo"/>
            <w:noProof/>
          </w:rPr>
          <w:t xml:space="preserve">Anexo 6. </w:t>
        </w:r>
        <w:r w:rsidRPr="00BF5442">
          <w:rPr>
            <w:rStyle w:val="Hipervnculo"/>
            <w:bCs/>
            <w:noProof/>
          </w:rPr>
          <w:t>Infografía de la investigación enviada a la empresa</w:t>
        </w:r>
        <w:r>
          <w:rPr>
            <w:noProof/>
            <w:webHidden/>
          </w:rPr>
          <w:tab/>
        </w:r>
        <w:r>
          <w:rPr>
            <w:noProof/>
            <w:webHidden/>
          </w:rPr>
          <w:fldChar w:fldCharType="begin"/>
        </w:r>
        <w:r>
          <w:rPr>
            <w:noProof/>
            <w:webHidden/>
          </w:rPr>
          <w:instrText xml:space="preserve"> PAGEREF _Toc59125074 \h </w:instrText>
        </w:r>
        <w:r>
          <w:rPr>
            <w:noProof/>
            <w:webHidden/>
          </w:rPr>
        </w:r>
        <w:r>
          <w:rPr>
            <w:noProof/>
            <w:webHidden/>
          </w:rPr>
          <w:fldChar w:fldCharType="separate"/>
        </w:r>
        <w:r>
          <w:rPr>
            <w:noProof/>
            <w:webHidden/>
          </w:rPr>
          <w:t>32</w:t>
        </w:r>
        <w:r>
          <w:rPr>
            <w:noProof/>
            <w:webHidden/>
          </w:rPr>
          <w:fldChar w:fldCharType="end"/>
        </w:r>
      </w:hyperlink>
    </w:p>
    <w:p w:rsidR="00E56472" w:rsidRDefault="00E56472" w14:paraId="639E73DE" w14:textId="5A1365C9">
      <w:pPr>
        <w:pStyle w:val="TDC3"/>
        <w:tabs>
          <w:tab w:val="right" w:leader="dot" w:pos="9350"/>
        </w:tabs>
        <w:rPr>
          <w:rFonts w:asciiTheme="minorHAnsi" w:hAnsiTheme="minorHAnsi" w:eastAsiaTheme="minorEastAsia" w:cstheme="minorBidi"/>
          <w:noProof/>
          <w:sz w:val="22"/>
          <w:szCs w:val="22"/>
          <w:lang w:val="es-CO" w:eastAsia="es-CO"/>
        </w:rPr>
      </w:pPr>
      <w:hyperlink w:history="1" w:anchor="_Toc59125075">
        <w:r w:rsidRPr="00BF5442">
          <w:rPr>
            <w:rStyle w:val="Hipervnculo"/>
            <w:noProof/>
          </w:rPr>
          <w:t xml:space="preserve">Anexo 7. </w:t>
        </w:r>
        <w:r w:rsidRPr="00BF5442">
          <w:rPr>
            <w:rStyle w:val="Hipervnculo"/>
            <w:bCs/>
            <w:noProof/>
          </w:rPr>
          <w:t>Resultados por componentes, visualización gráfica</w:t>
        </w:r>
        <w:r>
          <w:rPr>
            <w:noProof/>
            <w:webHidden/>
          </w:rPr>
          <w:tab/>
        </w:r>
        <w:r>
          <w:rPr>
            <w:noProof/>
            <w:webHidden/>
          </w:rPr>
          <w:fldChar w:fldCharType="begin"/>
        </w:r>
        <w:r>
          <w:rPr>
            <w:noProof/>
            <w:webHidden/>
          </w:rPr>
          <w:instrText xml:space="preserve"> PAGEREF _Toc59125075 \h </w:instrText>
        </w:r>
        <w:r>
          <w:rPr>
            <w:noProof/>
            <w:webHidden/>
          </w:rPr>
        </w:r>
        <w:r>
          <w:rPr>
            <w:noProof/>
            <w:webHidden/>
          </w:rPr>
          <w:fldChar w:fldCharType="separate"/>
        </w:r>
        <w:r>
          <w:rPr>
            <w:noProof/>
            <w:webHidden/>
          </w:rPr>
          <w:t>33</w:t>
        </w:r>
        <w:r>
          <w:rPr>
            <w:noProof/>
            <w:webHidden/>
          </w:rPr>
          <w:fldChar w:fldCharType="end"/>
        </w:r>
      </w:hyperlink>
    </w:p>
    <w:p w:rsidR="00E56472" w:rsidRDefault="00E56472" w14:paraId="50CFF11A" w14:textId="317EC01F">
      <w:pPr>
        <w:pStyle w:val="TDC3"/>
        <w:tabs>
          <w:tab w:val="right" w:leader="dot" w:pos="9350"/>
        </w:tabs>
        <w:rPr>
          <w:rFonts w:asciiTheme="minorHAnsi" w:hAnsiTheme="minorHAnsi" w:eastAsiaTheme="minorEastAsia" w:cstheme="minorBidi"/>
          <w:noProof/>
          <w:sz w:val="22"/>
          <w:szCs w:val="22"/>
          <w:lang w:val="es-CO" w:eastAsia="es-CO"/>
        </w:rPr>
      </w:pPr>
      <w:hyperlink w:history="1" w:anchor="_Toc59125076">
        <w:r w:rsidRPr="00BF5442">
          <w:rPr>
            <w:rStyle w:val="Hipervnculo"/>
            <w:noProof/>
          </w:rPr>
          <w:t xml:space="preserve">Anexo 8. </w:t>
        </w:r>
        <w:r w:rsidRPr="00BF5442">
          <w:rPr>
            <w:rStyle w:val="Hipervnculo"/>
            <w:bCs/>
            <w:noProof/>
          </w:rPr>
          <w:t>Excel consolidado de respuestas de la aplicación del instrumento</w:t>
        </w:r>
        <w:r>
          <w:rPr>
            <w:noProof/>
            <w:webHidden/>
          </w:rPr>
          <w:tab/>
        </w:r>
        <w:r>
          <w:rPr>
            <w:noProof/>
            <w:webHidden/>
          </w:rPr>
          <w:fldChar w:fldCharType="begin"/>
        </w:r>
        <w:r>
          <w:rPr>
            <w:noProof/>
            <w:webHidden/>
          </w:rPr>
          <w:instrText xml:space="preserve"> PAGEREF _Toc59125076 \h </w:instrText>
        </w:r>
        <w:r>
          <w:rPr>
            <w:noProof/>
            <w:webHidden/>
          </w:rPr>
        </w:r>
        <w:r>
          <w:rPr>
            <w:noProof/>
            <w:webHidden/>
          </w:rPr>
          <w:fldChar w:fldCharType="separate"/>
        </w:r>
        <w:r>
          <w:rPr>
            <w:noProof/>
            <w:webHidden/>
          </w:rPr>
          <w:t>34</w:t>
        </w:r>
        <w:r>
          <w:rPr>
            <w:noProof/>
            <w:webHidden/>
          </w:rPr>
          <w:fldChar w:fldCharType="end"/>
        </w:r>
      </w:hyperlink>
    </w:p>
    <w:p w:rsidR="00E56472" w:rsidRDefault="00E56472" w14:paraId="54614A09" w14:textId="527E5C60">
      <w:pPr>
        <w:pStyle w:val="TDC3"/>
        <w:tabs>
          <w:tab w:val="right" w:leader="dot" w:pos="9350"/>
        </w:tabs>
        <w:rPr>
          <w:rFonts w:asciiTheme="minorHAnsi" w:hAnsiTheme="minorHAnsi" w:eastAsiaTheme="minorEastAsia" w:cstheme="minorBidi"/>
          <w:noProof/>
          <w:sz w:val="22"/>
          <w:szCs w:val="22"/>
          <w:lang w:val="es-CO" w:eastAsia="es-CO"/>
        </w:rPr>
      </w:pPr>
      <w:hyperlink w:history="1" w:anchor="_Toc59125077">
        <w:r w:rsidRPr="00BF5442">
          <w:rPr>
            <w:rStyle w:val="Hipervnculo"/>
            <w:noProof/>
          </w:rPr>
          <w:t xml:space="preserve">Anexo 9. </w:t>
        </w:r>
        <w:r w:rsidRPr="00BF5442">
          <w:rPr>
            <w:rStyle w:val="Hipervnculo"/>
            <w:bCs/>
            <w:noProof/>
          </w:rPr>
          <w:t>Producto Multimedia</w:t>
        </w:r>
        <w:r>
          <w:rPr>
            <w:noProof/>
            <w:webHidden/>
          </w:rPr>
          <w:tab/>
        </w:r>
        <w:r>
          <w:rPr>
            <w:noProof/>
            <w:webHidden/>
          </w:rPr>
          <w:fldChar w:fldCharType="begin"/>
        </w:r>
        <w:r>
          <w:rPr>
            <w:noProof/>
            <w:webHidden/>
          </w:rPr>
          <w:instrText xml:space="preserve"> PAGEREF _Toc59125077 \h </w:instrText>
        </w:r>
        <w:r>
          <w:rPr>
            <w:noProof/>
            <w:webHidden/>
          </w:rPr>
        </w:r>
        <w:r>
          <w:rPr>
            <w:noProof/>
            <w:webHidden/>
          </w:rPr>
          <w:fldChar w:fldCharType="separate"/>
        </w:r>
        <w:r>
          <w:rPr>
            <w:noProof/>
            <w:webHidden/>
          </w:rPr>
          <w:t>35</w:t>
        </w:r>
        <w:r>
          <w:rPr>
            <w:noProof/>
            <w:webHidden/>
          </w:rPr>
          <w:fldChar w:fldCharType="end"/>
        </w:r>
      </w:hyperlink>
    </w:p>
    <w:p w:rsidRPr="00A11A8D" w:rsidR="00761D58" w:rsidP="00761D58" w:rsidRDefault="00761D58" w14:paraId="619F829D" w14:textId="33622212">
      <w:pPr>
        <w:snapToGrid w:val="0"/>
        <w:spacing w:line="360" w:lineRule="auto"/>
      </w:pPr>
      <w:r w:rsidRPr="00A11A8D">
        <w:rPr>
          <w:b/>
          <w:bCs/>
        </w:rPr>
        <w:fldChar w:fldCharType="end"/>
      </w:r>
    </w:p>
    <w:p w:rsidR="00B004B9" w:rsidP="00B004B9" w:rsidRDefault="00761D58" w14:paraId="26512A14" w14:textId="77777777">
      <w:pPr>
        <w:rPr>
          <w:b/>
          <w:bCs/>
          <w:sz w:val="28"/>
          <w:szCs w:val="28"/>
        </w:rPr>
      </w:pPr>
      <w:r>
        <w:rPr>
          <w:b/>
          <w:bCs/>
          <w:sz w:val="28"/>
          <w:szCs w:val="28"/>
        </w:rPr>
        <w:br w:type="page"/>
      </w:r>
    </w:p>
    <w:p w:rsidR="00B004B9" w:rsidP="00B004B9" w:rsidRDefault="00B004B9" w14:paraId="1E1E7684" w14:textId="647C49B3">
      <w:pPr>
        <w:rPr>
          <w:b/>
          <w:bCs/>
          <w:sz w:val="28"/>
          <w:szCs w:val="28"/>
        </w:rPr>
      </w:pPr>
    </w:p>
    <w:p w:rsidR="00B004B9" w:rsidP="00B004B9" w:rsidRDefault="00B004B9" w14:paraId="45F48B42" w14:textId="77777777">
      <w:pPr>
        <w:numPr>
          <w:ilvl w:val="12"/>
          <w:numId w:val="0"/>
        </w:numPr>
        <w:snapToGrid w:val="0"/>
        <w:spacing w:line="276" w:lineRule="auto"/>
        <w:jc w:val="center"/>
        <w:rPr>
          <w:b/>
        </w:rPr>
      </w:pPr>
      <w:r>
        <w:rPr>
          <w:b/>
          <w:bCs/>
        </w:rPr>
        <w:t>Lista de figuras</w:t>
      </w:r>
    </w:p>
    <w:p w:rsidR="00B004B9" w:rsidP="00B004B9" w:rsidRDefault="00B004B9" w14:paraId="0F243E3C" w14:textId="77777777">
      <w:pPr>
        <w:rPr>
          <w:b/>
          <w:bCs/>
          <w:sz w:val="28"/>
          <w:szCs w:val="28"/>
        </w:rPr>
      </w:pPr>
    </w:p>
    <w:p w:rsidR="00B004B9" w:rsidP="00B004B9" w:rsidRDefault="00B004B9" w14:paraId="74A2093A" w14:textId="77777777">
      <w:pPr>
        <w:rPr>
          <w:b/>
          <w:bCs/>
          <w:sz w:val="28"/>
          <w:szCs w:val="28"/>
        </w:rPr>
      </w:pPr>
    </w:p>
    <w:p w:rsidRPr="00EE497E" w:rsidR="0059279E" w:rsidRDefault="00B004B9" w14:paraId="79ED82CF" w14:textId="207E416B">
      <w:pPr>
        <w:pStyle w:val="Tabladeilustraciones"/>
        <w:tabs>
          <w:tab w:val="right" w:leader="dot" w:pos="9350"/>
        </w:tabs>
        <w:rPr>
          <w:rFonts w:asciiTheme="minorHAnsi" w:hAnsiTheme="minorHAnsi" w:eastAsiaTheme="minorEastAsia" w:cstheme="minorBidi"/>
          <w:noProof/>
          <w:sz w:val="22"/>
          <w:szCs w:val="22"/>
          <w:lang w:val="es-CO" w:eastAsia="es-CO"/>
        </w:rPr>
      </w:pPr>
      <w:r>
        <w:rPr>
          <w:b/>
          <w:bCs/>
          <w:sz w:val="28"/>
          <w:szCs w:val="28"/>
        </w:rPr>
        <w:fldChar w:fldCharType="begin"/>
      </w:r>
      <w:r>
        <w:rPr>
          <w:b/>
          <w:bCs/>
          <w:sz w:val="28"/>
          <w:szCs w:val="28"/>
        </w:rPr>
        <w:instrText xml:space="preserve"> TOC \h \z \c "Figura" </w:instrText>
      </w:r>
      <w:r>
        <w:rPr>
          <w:b/>
          <w:bCs/>
          <w:sz w:val="28"/>
          <w:szCs w:val="28"/>
        </w:rPr>
        <w:fldChar w:fldCharType="separate"/>
      </w:r>
      <w:hyperlink w:history="1" w:anchor="_Toc58136703">
        <w:r w:rsidRPr="00EE497E" w:rsidR="0059279E">
          <w:rPr>
            <w:rStyle w:val="Hipervnculo"/>
            <w:noProof/>
          </w:rPr>
          <w:t>Figura 1. Componentes del Instrumento y cantidad de preguntas por cada uno.</w:t>
        </w:r>
        <w:r w:rsidRPr="00EE497E" w:rsidR="0059279E">
          <w:rPr>
            <w:noProof/>
            <w:webHidden/>
          </w:rPr>
          <w:tab/>
        </w:r>
        <w:r w:rsidRPr="00EE497E" w:rsidR="0059279E">
          <w:rPr>
            <w:noProof/>
            <w:webHidden/>
          </w:rPr>
          <w:fldChar w:fldCharType="begin"/>
        </w:r>
        <w:r w:rsidRPr="00EE497E" w:rsidR="0059279E">
          <w:rPr>
            <w:noProof/>
            <w:webHidden/>
          </w:rPr>
          <w:instrText xml:space="preserve"> PAGEREF _Toc58136703 \h </w:instrText>
        </w:r>
        <w:r w:rsidRPr="00EE497E" w:rsidR="0059279E">
          <w:rPr>
            <w:noProof/>
            <w:webHidden/>
          </w:rPr>
        </w:r>
        <w:r w:rsidRPr="00EE497E" w:rsidR="0059279E">
          <w:rPr>
            <w:noProof/>
            <w:webHidden/>
          </w:rPr>
          <w:fldChar w:fldCharType="separate"/>
        </w:r>
        <w:r w:rsidRPr="00EE497E" w:rsidR="0059279E">
          <w:rPr>
            <w:noProof/>
            <w:webHidden/>
          </w:rPr>
          <w:t>13</w:t>
        </w:r>
        <w:r w:rsidRPr="00EE497E" w:rsidR="0059279E">
          <w:rPr>
            <w:noProof/>
            <w:webHidden/>
          </w:rPr>
          <w:fldChar w:fldCharType="end"/>
        </w:r>
      </w:hyperlink>
    </w:p>
    <w:p w:rsidRPr="00EE497E" w:rsidR="0059279E" w:rsidRDefault="00B920E5" w14:paraId="27C047F2" w14:textId="32545C53">
      <w:pPr>
        <w:pStyle w:val="Tabladeilustraciones"/>
        <w:tabs>
          <w:tab w:val="right" w:leader="dot" w:pos="9350"/>
        </w:tabs>
        <w:rPr>
          <w:rFonts w:asciiTheme="minorHAnsi" w:hAnsiTheme="minorHAnsi" w:eastAsiaTheme="minorEastAsia" w:cstheme="minorBidi"/>
          <w:noProof/>
          <w:sz w:val="22"/>
          <w:szCs w:val="22"/>
          <w:lang w:val="es-CO" w:eastAsia="es-CO"/>
        </w:rPr>
      </w:pPr>
      <w:hyperlink w:history="1" w:anchor="_Toc58136704">
        <w:r w:rsidRPr="00EE497E" w:rsidR="0059279E">
          <w:rPr>
            <w:rStyle w:val="Hipervnculo"/>
            <w:noProof/>
          </w:rPr>
          <w:t>Figura 2. Resultados por componentes, prioridad de intervención y número de trabajadores.</w:t>
        </w:r>
        <w:r w:rsidRPr="00EE497E" w:rsidR="0059279E">
          <w:rPr>
            <w:noProof/>
            <w:webHidden/>
          </w:rPr>
          <w:tab/>
        </w:r>
        <w:r w:rsidRPr="00EE497E" w:rsidR="0059279E">
          <w:rPr>
            <w:noProof/>
            <w:webHidden/>
          </w:rPr>
          <w:fldChar w:fldCharType="begin"/>
        </w:r>
        <w:r w:rsidRPr="00EE497E" w:rsidR="0059279E">
          <w:rPr>
            <w:noProof/>
            <w:webHidden/>
          </w:rPr>
          <w:instrText xml:space="preserve"> PAGEREF _Toc58136704 \h </w:instrText>
        </w:r>
        <w:r w:rsidRPr="00EE497E" w:rsidR="0059279E">
          <w:rPr>
            <w:noProof/>
            <w:webHidden/>
          </w:rPr>
        </w:r>
        <w:r w:rsidRPr="00EE497E" w:rsidR="0059279E">
          <w:rPr>
            <w:noProof/>
            <w:webHidden/>
          </w:rPr>
          <w:fldChar w:fldCharType="separate"/>
        </w:r>
        <w:r w:rsidRPr="00EE497E" w:rsidR="0059279E">
          <w:rPr>
            <w:noProof/>
            <w:webHidden/>
          </w:rPr>
          <w:t>13</w:t>
        </w:r>
        <w:r w:rsidRPr="00EE497E" w:rsidR="0059279E">
          <w:rPr>
            <w:noProof/>
            <w:webHidden/>
          </w:rPr>
          <w:fldChar w:fldCharType="end"/>
        </w:r>
      </w:hyperlink>
    </w:p>
    <w:p w:rsidRPr="00EE497E" w:rsidR="0059279E" w:rsidRDefault="00B920E5" w14:paraId="1694D56D" w14:textId="6681720C">
      <w:pPr>
        <w:pStyle w:val="Tabladeilustraciones"/>
        <w:tabs>
          <w:tab w:val="right" w:leader="dot" w:pos="9350"/>
        </w:tabs>
        <w:rPr>
          <w:rFonts w:asciiTheme="minorHAnsi" w:hAnsiTheme="minorHAnsi" w:eastAsiaTheme="minorEastAsia" w:cstheme="minorBidi"/>
          <w:noProof/>
          <w:sz w:val="22"/>
          <w:szCs w:val="22"/>
          <w:lang w:val="es-CO" w:eastAsia="es-CO"/>
        </w:rPr>
      </w:pPr>
      <w:hyperlink w:history="1" w:anchor="_Toc58136705">
        <w:r w:rsidRPr="00EE497E" w:rsidR="0059279E">
          <w:rPr>
            <w:rStyle w:val="Hipervnculo"/>
            <w:noProof/>
          </w:rPr>
          <w:t>Figura 3. Estructura piramidal para interpretación de resultados desde la prioridad de intervención.</w:t>
        </w:r>
        <w:r w:rsidRPr="00EE497E" w:rsidR="0059279E">
          <w:rPr>
            <w:noProof/>
            <w:webHidden/>
          </w:rPr>
          <w:tab/>
        </w:r>
        <w:r w:rsidRPr="00EE497E" w:rsidR="0059279E">
          <w:rPr>
            <w:noProof/>
            <w:webHidden/>
          </w:rPr>
          <w:fldChar w:fldCharType="begin"/>
        </w:r>
        <w:r w:rsidRPr="00EE497E" w:rsidR="0059279E">
          <w:rPr>
            <w:noProof/>
            <w:webHidden/>
          </w:rPr>
          <w:instrText xml:space="preserve"> PAGEREF _Toc58136705 \h </w:instrText>
        </w:r>
        <w:r w:rsidRPr="00EE497E" w:rsidR="0059279E">
          <w:rPr>
            <w:noProof/>
            <w:webHidden/>
          </w:rPr>
        </w:r>
        <w:r w:rsidRPr="00EE497E" w:rsidR="0059279E">
          <w:rPr>
            <w:noProof/>
            <w:webHidden/>
          </w:rPr>
          <w:fldChar w:fldCharType="separate"/>
        </w:r>
        <w:r w:rsidRPr="00EE497E" w:rsidR="0059279E">
          <w:rPr>
            <w:noProof/>
            <w:webHidden/>
          </w:rPr>
          <w:t>14</w:t>
        </w:r>
        <w:r w:rsidRPr="00EE497E" w:rsidR="0059279E">
          <w:rPr>
            <w:noProof/>
            <w:webHidden/>
          </w:rPr>
          <w:fldChar w:fldCharType="end"/>
        </w:r>
      </w:hyperlink>
    </w:p>
    <w:p w:rsidRPr="00EE497E" w:rsidR="0059279E" w:rsidRDefault="00B920E5" w14:paraId="66CC6726" w14:textId="6F9F6711">
      <w:pPr>
        <w:pStyle w:val="Tabladeilustraciones"/>
        <w:tabs>
          <w:tab w:val="right" w:leader="dot" w:pos="9350"/>
        </w:tabs>
        <w:rPr>
          <w:rFonts w:asciiTheme="minorHAnsi" w:hAnsiTheme="minorHAnsi" w:eastAsiaTheme="minorEastAsia" w:cstheme="minorBidi"/>
          <w:noProof/>
          <w:sz w:val="22"/>
          <w:szCs w:val="22"/>
          <w:lang w:val="es-CO" w:eastAsia="es-CO"/>
        </w:rPr>
      </w:pPr>
      <w:hyperlink w:history="1" w:anchor="_Toc58136706">
        <w:r w:rsidRPr="00EE497E" w:rsidR="0059279E">
          <w:rPr>
            <w:rStyle w:val="Hipervnculo"/>
            <w:noProof/>
          </w:rPr>
          <w:t>Figura 4. Tendencia de las solicitudes laborales fuera de la jornada laboral.</w:t>
        </w:r>
        <w:r w:rsidRPr="00EE497E" w:rsidR="0059279E">
          <w:rPr>
            <w:noProof/>
            <w:webHidden/>
          </w:rPr>
          <w:tab/>
        </w:r>
        <w:r w:rsidRPr="00EE497E" w:rsidR="0059279E">
          <w:rPr>
            <w:noProof/>
            <w:webHidden/>
          </w:rPr>
          <w:fldChar w:fldCharType="begin"/>
        </w:r>
        <w:r w:rsidRPr="00EE497E" w:rsidR="0059279E">
          <w:rPr>
            <w:noProof/>
            <w:webHidden/>
          </w:rPr>
          <w:instrText xml:space="preserve"> PAGEREF _Toc58136706 \h </w:instrText>
        </w:r>
        <w:r w:rsidRPr="00EE497E" w:rsidR="0059279E">
          <w:rPr>
            <w:noProof/>
            <w:webHidden/>
          </w:rPr>
        </w:r>
        <w:r w:rsidRPr="00EE497E" w:rsidR="0059279E">
          <w:rPr>
            <w:noProof/>
            <w:webHidden/>
          </w:rPr>
          <w:fldChar w:fldCharType="separate"/>
        </w:r>
        <w:r w:rsidRPr="00EE497E" w:rsidR="0059279E">
          <w:rPr>
            <w:noProof/>
            <w:webHidden/>
          </w:rPr>
          <w:t>15</w:t>
        </w:r>
        <w:r w:rsidRPr="00EE497E" w:rsidR="0059279E">
          <w:rPr>
            <w:noProof/>
            <w:webHidden/>
          </w:rPr>
          <w:fldChar w:fldCharType="end"/>
        </w:r>
      </w:hyperlink>
    </w:p>
    <w:p w:rsidRPr="00EE497E" w:rsidR="0059279E" w:rsidRDefault="00B920E5" w14:paraId="4A9E119E" w14:textId="62893676">
      <w:pPr>
        <w:pStyle w:val="Tabladeilustraciones"/>
        <w:tabs>
          <w:tab w:val="right" w:leader="dot" w:pos="9350"/>
        </w:tabs>
        <w:rPr>
          <w:rFonts w:asciiTheme="minorHAnsi" w:hAnsiTheme="minorHAnsi" w:eastAsiaTheme="minorEastAsia" w:cstheme="minorBidi"/>
          <w:noProof/>
          <w:sz w:val="22"/>
          <w:szCs w:val="22"/>
          <w:lang w:val="es-CO" w:eastAsia="es-CO"/>
        </w:rPr>
      </w:pPr>
      <w:hyperlink w:history="1" w:anchor="_Toc58136707">
        <w:r w:rsidRPr="00EE497E" w:rsidR="0059279E">
          <w:rPr>
            <w:rStyle w:val="Hipervnculo"/>
            <w:noProof/>
          </w:rPr>
          <w:t>Figura 5. Uso de recursos para el trabajo.</w:t>
        </w:r>
        <w:r w:rsidRPr="00EE497E" w:rsidR="0059279E">
          <w:rPr>
            <w:noProof/>
            <w:webHidden/>
          </w:rPr>
          <w:tab/>
        </w:r>
        <w:r w:rsidRPr="00EE497E" w:rsidR="0059279E">
          <w:rPr>
            <w:noProof/>
            <w:webHidden/>
          </w:rPr>
          <w:fldChar w:fldCharType="begin"/>
        </w:r>
        <w:r w:rsidRPr="00EE497E" w:rsidR="0059279E">
          <w:rPr>
            <w:noProof/>
            <w:webHidden/>
          </w:rPr>
          <w:instrText xml:space="preserve"> PAGEREF _Toc58136707 \h </w:instrText>
        </w:r>
        <w:r w:rsidRPr="00EE497E" w:rsidR="0059279E">
          <w:rPr>
            <w:noProof/>
            <w:webHidden/>
          </w:rPr>
        </w:r>
        <w:r w:rsidRPr="00EE497E" w:rsidR="0059279E">
          <w:rPr>
            <w:noProof/>
            <w:webHidden/>
          </w:rPr>
          <w:fldChar w:fldCharType="separate"/>
        </w:r>
        <w:r w:rsidRPr="00EE497E" w:rsidR="0059279E">
          <w:rPr>
            <w:noProof/>
            <w:webHidden/>
          </w:rPr>
          <w:t>15</w:t>
        </w:r>
        <w:r w:rsidRPr="00EE497E" w:rsidR="0059279E">
          <w:rPr>
            <w:noProof/>
            <w:webHidden/>
          </w:rPr>
          <w:fldChar w:fldCharType="end"/>
        </w:r>
      </w:hyperlink>
    </w:p>
    <w:p w:rsidRPr="00EE497E" w:rsidR="0059279E" w:rsidRDefault="00B920E5" w14:paraId="2D16BB0F" w14:textId="25288C5F">
      <w:pPr>
        <w:pStyle w:val="Tabladeilustraciones"/>
        <w:tabs>
          <w:tab w:val="right" w:leader="dot" w:pos="9350"/>
        </w:tabs>
        <w:rPr>
          <w:rFonts w:asciiTheme="minorHAnsi" w:hAnsiTheme="minorHAnsi" w:eastAsiaTheme="minorEastAsia" w:cstheme="minorBidi"/>
          <w:noProof/>
          <w:sz w:val="22"/>
          <w:szCs w:val="22"/>
          <w:lang w:val="es-CO" w:eastAsia="es-CO"/>
        </w:rPr>
      </w:pPr>
      <w:hyperlink w:history="1" w:anchor="_Toc58136708">
        <w:r w:rsidRPr="00EE497E" w:rsidR="0059279E">
          <w:rPr>
            <w:rStyle w:val="Hipervnculo"/>
            <w:noProof/>
          </w:rPr>
          <w:t>Figura 6. Jornada de trabajo.</w:t>
        </w:r>
        <w:r w:rsidRPr="00EE497E" w:rsidR="0059279E">
          <w:rPr>
            <w:noProof/>
            <w:webHidden/>
          </w:rPr>
          <w:tab/>
        </w:r>
        <w:r w:rsidRPr="00EE497E" w:rsidR="0059279E">
          <w:rPr>
            <w:noProof/>
            <w:webHidden/>
          </w:rPr>
          <w:fldChar w:fldCharType="begin"/>
        </w:r>
        <w:r w:rsidRPr="00EE497E" w:rsidR="0059279E">
          <w:rPr>
            <w:noProof/>
            <w:webHidden/>
          </w:rPr>
          <w:instrText xml:space="preserve"> PAGEREF _Toc58136708 \h </w:instrText>
        </w:r>
        <w:r w:rsidRPr="00EE497E" w:rsidR="0059279E">
          <w:rPr>
            <w:noProof/>
            <w:webHidden/>
          </w:rPr>
        </w:r>
        <w:r w:rsidRPr="00EE497E" w:rsidR="0059279E">
          <w:rPr>
            <w:noProof/>
            <w:webHidden/>
          </w:rPr>
          <w:fldChar w:fldCharType="separate"/>
        </w:r>
        <w:r w:rsidRPr="00EE497E" w:rsidR="0059279E">
          <w:rPr>
            <w:noProof/>
            <w:webHidden/>
          </w:rPr>
          <w:t>16</w:t>
        </w:r>
        <w:r w:rsidRPr="00EE497E" w:rsidR="0059279E">
          <w:rPr>
            <w:noProof/>
            <w:webHidden/>
          </w:rPr>
          <w:fldChar w:fldCharType="end"/>
        </w:r>
      </w:hyperlink>
    </w:p>
    <w:p w:rsidRPr="00EE497E" w:rsidR="0059279E" w:rsidRDefault="00B920E5" w14:paraId="5C12EE10" w14:textId="5B799D64">
      <w:pPr>
        <w:pStyle w:val="Tabladeilustraciones"/>
        <w:tabs>
          <w:tab w:val="right" w:leader="dot" w:pos="9350"/>
        </w:tabs>
        <w:rPr>
          <w:rFonts w:asciiTheme="minorHAnsi" w:hAnsiTheme="minorHAnsi" w:eastAsiaTheme="minorEastAsia" w:cstheme="minorBidi"/>
          <w:noProof/>
          <w:sz w:val="22"/>
          <w:szCs w:val="22"/>
          <w:lang w:val="es-CO" w:eastAsia="es-CO"/>
        </w:rPr>
      </w:pPr>
      <w:hyperlink w:history="1" w:anchor="_Toc58136709">
        <w:r w:rsidRPr="00EE497E" w:rsidR="0059279E">
          <w:rPr>
            <w:rStyle w:val="Hipervnculo"/>
            <w:noProof/>
          </w:rPr>
          <w:t>Figura 7. Exigencias de las nuevas formas de trabajo.</w:t>
        </w:r>
        <w:r w:rsidRPr="00EE497E" w:rsidR="0059279E">
          <w:rPr>
            <w:noProof/>
            <w:webHidden/>
          </w:rPr>
          <w:tab/>
        </w:r>
        <w:r w:rsidRPr="00EE497E" w:rsidR="0059279E">
          <w:rPr>
            <w:noProof/>
            <w:webHidden/>
          </w:rPr>
          <w:fldChar w:fldCharType="begin"/>
        </w:r>
        <w:r w:rsidRPr="00EE497E" w:rsidR="0059279E">
          <w:rPr>
            <w:noProof/>
            <w:webHidden/>
          </w:rPr>
          <w:instrText xml:space="preserve"> PAGEREF _Toc58136709 \h </w:instrText>
        </w:r>
        <w:r w:rsidRPr="00EE497E" w:rsidR="0059279E">
          <w:rPr>
            <w:noProof/>
            <w:webHidden/>
          </w:rPr>
        </w:r>
        <w:r w:rsidRPr="00EE497E" w:rsidR="0059279E">
          <w:rPr>
            <w:noProof/>
            <w:webHidden/>
          </w:rPr>
          <w:fldChar w:fldCharType="separate"/>
        </w:r>
        <w:r w:rsidRPr="00EE497E" w:rsidR="0059279E">
          <w:rPr>
            <w:noProof/>
            <w:webHidden/>
          </w:rPr>
          <w:t>16</w:t>
        </w:r>
        <w:r w:rsidRPr="00EE497E" w:rsidR="0059279E">
          <w:rPr>
            <w:noProof/>
            <w:webHidden/>
          </w:rPr>
          <w:fldChar w:fldCharType="end"/>
        </w:r>
      </w:hyperlink>
    </w:p>
    <w:p w:rsidRPr="00B004B9" w:rsidR="00B004B9" w:rsidP="00B004B9" w:rsidRDefault="00B004B9" w14:paraId="49825F81" w14:textId="5D43BDD1">
      <w:pPr>
        <w:rPr>
          <w:b/>
          <w:bCs/>
          <w:sz w:val="28"/>
          <w:szCs w:val="28"/>
        </w:rPr>
        <w:sectPr w:rsidRPr="00B004B9" w:rsidR="00B004B9" w:rsidSect="00922000">
          <w:headerReference w:type="even" r:id="rId11"/>
          <w:headerReference w:type="default" r:id="rId12"/>
          <w:headerReference w:type="first" r:id="rId13"/>
          <w:pgSz w:w="12240" w:h="15840" w:orient="portrait" w:code="1"/>
          <w:pgMar w:top="1440" w:right="1440" w:bottom="1440" w:left="1440" w:header="1440" w:footer="1440" w:gutter="0"/>
          <w:pgNumType w:fmt="lowerRoman" w:start="1"/>
          <w:cols w:space="720"/>
          <w:noEndnote/>
          <w:titlePg/>
        </w:sectPr>
      </w:pPr>
      <w:r>
        <w:rPr>
          <w:b/>
          <w:bCs/>
          <w:sz w:val="28"/>
          <w:szCs w:val="28"/>
        </w:rPr>
        <w:fldChar w:fldCharType="end"/>
      </w:r>
    </w:p>
    <w:p w:rsidRPr="00A11A8D" w:rsidR="00761D58" w:rsidP="00761D58" w:rsidRDefault="00761D58" w14:paraId="2996C57C" w14:textId="77777777">
      <w:pPr>
        <w:pStyle w:val="Ttulo1"/>
      </w:pPr>
      <w:bookmarkStart w:name="_Toc285535799" w:id="1"/>
      <w:bookmarkStart w:name="_Toc410627893" w:id="2"/>
      <w:bookmarkStart w:name="_Toc59125044" w:id="3"/>
      <w:r w:rsidRPr="00A11A8D">
        <w:lastRenderedPageBreak/>
        <w:t>Resumen</w:t>
      </w:r>
      <w:r>
        <w:t>.</w:t>
      </w:r>
      <w:bookmarkEnd w:id="3"/>
    </w:p>
    <w:p w:rsidR="00761D58" w:rsidP="000542A3" w:rsidRDefault="00026DB5" w14:paraId="10412A57" w14:textId="71E38508">
      <w:pPr>
        <w:snapToGrid w:val="0"/>
        <w:spacing w:line="276" w:lineRule="auto"/>
        <w:ind w:firstLine="720"/>
        <w:jc w:val="both"/>
      </w:pPr>
      <w:r>
        <w:t>Este estudio</w:t>
      </w:r>
      <w:r w:rsidRPr="00660DE6" w:rsidR="00761D58">
        <w:t xml:space="preserve"> se desarrolla en el contexto de la pandemia generada por </w:t>
      </w:r>
      <w:r>
        <w:t>el Covid-19</w:t>
      </w:r>
      <w:r w:rsidRPr="00660DE6" w:rsidR="00761D58">
        <w:t xml:space="preserve">, </w:t>
      </w:r>
      <w:r w:rsidR="002719C4">
        <w:t xml:space="preserve">con efectos </w:t>
      </w:r>
      <w:r w:rsidRPr="00660DE6" w:rsidR="00761D58">
        <w:t xml:space="preserve">en la salud física, mental y emocional de </w:t>
      </w:r>
      <w:r w:rsidR="002719C4">
        <w:t>la</w:t>
      </w:r>
      <w:r w:rsidR="00C20C5B">
        <w:t xml:space="preserve"> </w:t>
      </w:r>
      <w:r w:rsidRPr="00D0442B" w:rsidR="00761D58">
        <w:t>persona</w:t>
      </w:r>
      <w:r w:rsidR="00D74F10">
        <w:t xml:space="preserve"> y en su </w:t>
      </w:r>
      <w:r w:rsidR="002719C4">
        <w:t>interacción</w:t>
      </w:r>
      <w:r w:rsidR="00D74F10">
        <w:t xml:space="preserve"> social.</w:t>
      </w:r>
      <w:r w:rsidR="00C20C5B">
        <w:t xml:space="preserve"> </w:t>
      </w:r>
      <w:r w:rsidR="00B14F1A">
        <w:t xml:space="preserve">Estas circunstancias exigen evaluar </w:t>
      </w:r>
      <w:r w:rsidRPr="00660DE6" w:rsidR="00B14F1A">
        <w:t xml:space="preserve">las estrategias de afrontamiento </w:t>
      </w:r>
      <w:r w:rsidR="00B14F1A">
        <w:t>del trabajador</w:t>
      </w:r>
      <w:r w:rsidR="0085628C">
        <w:t>,</w:t>
      </w:r>
      <w:r w:rsidR="00B14F1A">
        <w:t xml:space="preserve"> según lo</w:t>
      </w:r>
      <w:r w:rsidR="007B5B4C">
        <w:t>s</w:t>
      </w:r>
      <w:r w:rsidR="00B14F1A">
        <w:t xml:space="preserve"> plantea</w:t>
      </w:r>
      <w:r w:rsidR="007B5B4C">
        <w:t>mie</w:t>
      </w:r>
      <w:r w:rsidR="00B14F1A">
        <w:t>n</w:t>
      </w:r>
      <w:r w:rsidR="007B5B4C">
        <w:t>tos de</w:t>
      </w:r>
      <w:r w:rsidR="00B14F1A">
        <w:t xml:space="preserve"> </w:t>
      </w:r>
      <w:r w:rsidRPr="006943AF" w:rsidR="006943AF">
        <w:t>Lazarus y Folkman (como se citó en Abello</w:t>
      </w:r>
      <w:r w:rsidR="000D5588">
        <w:t xml:space="preserve"> et al.</w:t>
      </w:r>
      <w:r w:rsidRPr="006943AF" w:rsidR="006943AF">
        <w:t>, 2016)</w:t>
      </w:r>
      <w:r w:rsidRPr="006943AF" w:rsidR="00B14F1A">
        <w:t>, para</w:t>
      </w:r>
      <w:r w:rsidR="00B14F1A">
        <w:t xml:space="preserve"> asumir positivamente el actual modelo de</w:t>
      </w:r>
      <w:r w:rsidRPr="00660DE6" w:rsidR="00B14F1A">
        <w:t xml:space="preserve"> trabajo</w:t>
      </w:r>
      <w:r w:rsidR="00B14F1A">
        <w:t>;</w:t>
      </w:r>
      <w:r w:rsidRPr="00660DE6" w:rsidR="00B14F1A">
        <w:t xml:space="preserve"> pues</w:t>
      </w:r>
      <w:r w:rsidR="00917D07">
        <w:t xml:space="preserve">, según </w:t>
      </w:r>
      <w:r w:rsidR="005243F7">
        <w:rPr>
          <w:lang w:val="es-CO"/>
        </w:rPr>
        <w:t xml:space="preserve"> </w:t>
      </w:r>
      <w:r w:rsidRPr="00917D07" w:rsidR="00917D07">
        <w:t xml:space="preserve"> </w:t>
      </w:r>
      <w:r w:rsidRPr="00660DE6" w:rsidR="00B14F1A">
        <w:t xml:space="preserve">el impacto que inicialmente se da en </w:t>
      </w:r>
      <w:r w:rsidR="007B5B4C">
        <w:t>la salud d</w:t>
      </w:r>
      <w:r w:rsidRPr="00660DE6" w:rsidR="00B14F1A">
        <w:t xml:space="preserve">el trabajador </w:t>
      </w:r>
      <w:r w:rsidR="00B14F1A">
        <w:t>luego</w:t>
      </w:r>
      <w:r w:rsidRPr="00660DE6" w:rsidR="00B14F1A">
        <w:t xml:space="preserve"> recae en la </w:t>
      </w:r>
      <w:r w:rsidR="00E977B1">
        <w:t>calidad de vida laboral</w:t>
      </w:r>
      <w:r w:rsidR="00763890">
        <w:t xml:space="preserve"> </w:t>
      </w:r>
      <w:r w:rsidR="00FC2E42">
        <w:t>(</w:t>
      </w:r>
      <w:r w:rsidRPr="00660DE6" w:rsidR="00B14F1A">
        <w:t>CVL</w:t>
      </w:r>
      <w:r w:rsidR="00FC2E42">
        <w:t>)</w:t>
      </w:r>
      <w:r w:rsidR="000542A3">
        <w:t xml:space="preserve"> </w:t>
      </w:r>
      <w:r w:rsidR="00B14F1A">
        <w:t>afectando a toda la organización.</w:t>
      </w:r>
      <w:r w:rsidR="005D50D3">
        <w:t xml:space="preserve"> </w:t>
      </w:r>
      <w:r w:rsidR="002719C4">
        <w:t>E</w:t>
      </w:r>
      <w:r w:rsidRPr="002719C4" w:rsidR="002719C4">
        <w:t xml:space="preserve">l objetivo </w:t>
      </w:r>
      <w:r w:rsidR="002719C4">
        <w:t>es</w:t>
      </w:r>
      <w:r w:rsidRPr="002719C4" w:rsidR="002719C4">
        <w:t xml:space="preserve"> determinar </w:t>
      </w:r>
      <w:r w:rsidRPr="002719C4" w:rsidR="002719C4">
        <w:rPr>
          <w:iCs/>
          <w:lang w:val="es-CO"/>
        </w:rPr>
        <w:t>el nivel de impacto del Covid</w:t>
      </w:r>
      <w:r w:rsidR="002719C4">
        <w:rPr>
          <w:iCs/>
          <w:lang w:val="es-CO"/>
        </w:rPr>
        <w:t>-</w:t>
      </w:r>
      <w:r w:rsidRPr="002719C4" w:rsidR="002719C4">
        <w:rPr>
          <w:iCs/>
          <w:lang w:val="es-CO"/>
        </w:rPr>
        <w:t xml:space="preserve">19 </w:t>
      </w:r>
      <w:r w:rsidR="007965D8">
        <w:rPr>
          <w:iCs/>
          <w:lang w:val="es-CO"/>
        </w:rPr>
        <w:t xml:space="preserve">en los trabajadores y en </w:t>
      </w:r>
      <w:r w:rsidRPr="002719C4" w:rsidR="002719C4">
        <w:rPr>
          <w:iCs/>
          <w:lang w:val="es-CO"/>
        </w:rPr>
        <w:t xml:space="preserve">la </w:t>
      </w:r>
      <w:r w:rsidR="002719C4">
        <w:rPr>
          <w:iCs/>
          <w:lang w:val="es-CO"/>
        </w:rPr>
        <w:t>CVL</w:t>
      </w:r>
      <w:r w:rsidR="007965D8">
        <w:rPr>
          <w:iCs/>
          <w:lang w:val="es-CO"/>
        </w:rPr>
        <w:t xml:space="preserve"> </w:t>
      </w:r>
      <w:r w:rsidRPr="002719C4" w:rsidR="002719C4">
        <w:rPr>
          <w:iCs/>
          <w:lang w:val="es-CO"/>
        </w:rPr>
        <w:t>de la empresa Transelca</w:t>
      </w:r>
      <w:r w:rsidR="0085628C">
        <w:rPr>
          <w:iCs/>
          <w:lang w:val="es-CO"/>
        </w:rPr>
        <w:t>,</w:t>
      </w:r>
      <w:r w:rsidR="00007DCA">
        <w:rPr>
          <w:iCs/>
          <w:lang w:val="es-CO"/>
        </w:rPr>
        <w:t xml:space="preserve"> </w:t>
      </w:r>
      <w:r w:rsidR="0085628C">
        <w:rPr>
          <w:iCs/>
          <w:lang w:val="es-CO"/>
        </w:rPr>
        <w:t>y así,</w:t>
      </w:r>
      <w:r w:rsidR="00007DCA">
        <w:rPr>
          <w:iCs/>
          <w:lang w:val="es-CO"/>
        </w:rPr>
        <w:t xml:space="preserve"> p</w:t>
      </w:r>
      <w:r w:rsidR="007E1F08">
        <w:rPr>
          <w:iCs/>
          <w:lang w:val="es-CO"/>
        </w:rPr>
        <w:t>lantear</w:t>
      </w:r>
      <w:r w:rsidRPr="00007DCA" w:rsidR="00007DCA">
        <w:rPr>
          <w:iCs/>
          <w:lang w:val="es-CO"/>
        </w:rPr>
        <w:t xml:space="preserve"> estrategias de afrontamiento</w:t>
      </w:r>
      <w:r w:rsidR="007965D8">
        <w:rPr>
          <w:iCs/>
          <w:lang w:val="es-CO"/>
        </w:rPr>
        <w:t xml:space="preserve">. </w:t>
      </w:r>
      <w:r w:rsidR="000D2105">
        <w:rPr>
          <w:iCs/>
          <w:lang w:val="es-CO"/>
        </w:rPr>
        <w:t xml:space="preserve">Se desarrolla </w:t>
      </w:r>
      <w:r w:rsidRPr="002719C4" w:rsidR="002719C4">
        <w:rPr>
          <w:iCs/>
          <w:lang w:val="es-CO"/>
        </w:rPr>
        <w:t xml:space="preserve">una investigación cuantitativa, como un estudio </w:t>
      </w:r>
      <w:r w:rsidRPr="00C833B0" w:rsidR="002719C4">
        <w:rPr>
          <w:iCs/>
          <w:lang w:val="es-CO"/>
        </w:rPr>
        <w:t xml:space="preserve">transversal </w:t>
      </w:r>
      <w:r w:rsidRPr="00C833B0" w:rsidR="00C833B0">
        <w:rPr>
          <w:iCs/>
          <w:lang w:val="es-CO"/>
        </w:rPr>
        <w:t>exploratorio</w:t>
      </w:r>
      <w:r w:rsidR="008A31BD">
        <w:rPr>
          <w:iCs/>
          <w:lang w:val="es-CO"/>
        </w:rPr>
        <w:t xml:space="preserve"> y</w:t>
      </w:r>
      <w:r w:rsidR="00B14F1A">
        <w:rPr>
          <w:iCs/>
        </w:rPr>
        <w:t xml:space="preserve"> una </w:t>
      </w:r>
      <w:r w:rsidRPr="00660DE6" w:rsidR="00761D58">
        <w:t>muestra</w:t>
      </w:r>
      <w:r w:rsidR="00B14F1A">
        <w:t xml:space="preserve"> </w:t>
      </w:r>
      <w:r w:rsidR="000D6946">
        <w:t xml:space="preserve">cercana al </w:t>
      </w:r>
      <w:r w:rsidR="00E3225F">
        <w:t>3</w:t>
      </w:r>
      <w:r w:rsidR="00B14F1A">
        <w:t>4%</w:t>
      </w:r>
      <w:r w:rsidR="00E3225F">
        <w:t xml:space="preserve">; </w:t>
      </w:r>
      <w:r w:rsidR="008A31BD">
        <w:t>c</w:t>
      </w:r>
      <w:r w:rsidRPr="00660DE6" w:rsidR="00761D58">
        <w:t xml:space="preserve">uyos resultados </w:t>
      </w:r>
      <w:r w:rsidR="004B2017">
        <w:t>evidencian</w:t>
      </w:r>
      <w:r w:rsidRPr="00660DE6" w:rsidR="00761D58">
        <w:t xml:space="preserve"> </w:t>
      </w:r>
      <w:r w:rsidR="00E3225F">
        <w:t xml:space="preserve">que el impacto en los trabajadores se </w:t>
      </w:r>
      <w:r w:rsidR="004B653A">
        <w:t xml:space="preserve">encuentra </w:t>
      </w:r>
      <w:r w:rsidR="001D3F0E">
        <w:t xml:space="preserve">asociado a las distimias - ansiedad </w:t>
      </w:r>
      <w:r w:rsidR="00E3225F">
        <w:t>presente</w:t>
      </w:r>
      <w:r w:rsidR="001D3F0E">
        <w:t>s</w:t>
      </w:r>
      <w:r w:rsidR="00E3225F">
        <w:t xml:space="preserve"> en el </w:t>
      </w:r>
      <w:r w:rsidR="001D3F0E">
        <w:t>67</w:t>
      </w:r>
      <w:r w:rsidR="00E3225F">
        <w:t xml:space="preserve">% de la muestra, </w:t>
      </w:r>
      <w:r w:rsidR="00763890">
        <w:t xml:space="preserve">y </w:t>
      </w:r>
      <w:r w:rsidR="00E3225F">
        <w:t xml:space="preserve">sobre </w:t>
      </w:r>
      <w:r w:rsidR="001D3F0E">
        <w:t xml:space="preserve">la </w:t>
      </w:r>
      <w:r w:rsidR="00E3225F">
        <w:t xml:space="preserve">CVL </w:t>
      </w:r>
      <w:r w:rsidR="005079CF">
        <w:t xml:space="preserve">alterada para el </w:t>
      </w:r>
      <w:r w:rsidR="00E3225F">
        <w:t>84,7%</w:t>
      </w:r>
      <w:r w:rsidR="005079CF">
        <w:t xml:space="preserve"> de los trabajadores encuestados. Los hallazgos generales más relevantes muestran la necesidad de in</w:t>
      </w:r>
      <w:r w:rsidR="00E3225F">
        <w:t>tervención a corto plazo</w:t>
      </w:r>
      <w:r w:rsidR="005079CF">
        <w:t xml:space="preserve"> para el 86% de los trabajadores encuestados</w:t>
      </w:r>
      <w:r w:rsidR="00E3225F">
        <w:t>.</w:t>
      </w:r>
      <w:r w:rsidRPr="00A11A8D" w:rsidR="00761D58">
        <w:t xml:space="preserve"> </w:t>
      </w:r>
    </w:p>
    <w:p w:rsidRPr="00A11A8D" w:rsidR="006E0E99" w:rsidP="00761D58" w:rsidRDefault="006E0E99" w14:paraId="34C5A077" w14:textId="77777777">
      <w:pPr>
        <w:snapToGrid w:val="0"/>
        <w:spacing w:line="360" w:lineRule="auto"/>
      </w:pPr>
    </w:p>
    <w:p w:rsidRPr="00A11A8D" w:rsidR="00761D58" w:rsidP="00761D58" w:rsidRDefault="00761D58" w14:paraId="2F0209A6" w14:textId="1CE789D6">
      <w:pPr>
        <w:snapToGrid w:val="0"/>
        <w:spacing w:line="276" w:lineRule="auto"/>
      </w:pPr>
      <w:r w:rsidRPr="00A11A8D">
        <w:rPr>
          <w:b/>
        </w:rPr>
        <w:t>Palabras clave:</w:t>
      </w:r>
      <w:r w:rsidRPr="0022186C">
        <w:rPr>
          <w:bCs/>
        </w:rPr>
        <w:t xml:space="preserve"> </w:t>
      </w:r>
      <w:r w:rsidR="00AC3181">
        <w:rPr>
          <w:bCs/>
        </w:rPr>
        <w:t>C</w:t>
      </w:r>
      <w:r w:rsidR="002F5749">
        <w:rPr>
          <w:bCs/>
        </w:rPr>
        <w:t>ovid-19</w:t>
      </w:r>
      <w:r>
        <w:rPr>
          <w:bCs/>
        </w:rPr>
        <w:t xml:space="preserve">, </w:t>
      </w:r>
      <w:r w:rsidR="00AC3181">
        <w:rPr>
          <w:bCs/>
        </w:rPr>
        <w:t>c</w:t>
      </w:r>
      <w:r>
        <w:rPr>
          <w:bCs/>
        </w:rPr>
        <w:t xml:space="preserve">alidad de vida laboral </w:t>
      </w:r>
      <w:r w:rsidR="00FC2E42">
        <w:rPr>
          <w:bCs/>
        </w:rPr>
        <w:t>(</w:t>
      </w:r>
      <w:r>
        <w:rPr>
          <w:bCs/>
        </w:rPr>
        <w:t>CVL</w:t>
      </w:r>
      <w:r w:rsidR="00FC2E42">
        <w:rPr>
          <w:bCs/>
        </w:rPr>
        <w:t>)</w:t>
      </w:r>
      <w:r>
        <w:rPr>
          <w:bCs/>
        </w:rPr>
        <w:t xml:space="preserve">, </w:t>
      </w:r>
      <w:r w:rsidR="00AC3181">
        <w:rPr>
          <w:bCs/>
        </w:rPr>
        <w:t>e</w:t>
      </w:r>
      <w:r w:rsidRPr="00D71BC5">
        <w:rPr>
          <w:bCs/>
        </w:rPr>
        <w:t xml:space="preserve">strategias de </w:t>
      </w:r>
      <w:r w:rsidR="00AC3181">
        <w:rPr>
          <w:bCs/>
        </w:rPr>
        <w:t>a</w:t>
      </w:r>
      <w:r w:rsidRPr="00D71BC5">
        <w:rPr>
          <w:bCs/>
        </w:rPr>
        <w:t>frontamiento</w:t>
      </w:r>
      <w:r w:rsidR="00695068">
        <w:rPr>
          <w:bCs/>
        </w:rPr>
        <w:t>.</w:t>
      </w:r>
    </w:p>
    <w:p w:rsidRPr="00A11A8D" w:rsidR="00761D58" w:rsidP="00761D58" w:rsidRDefault="00761D58" w14:paraId="7C38E810" w14:textId="77777777">
      <w:pPr>
        <w:snapToGrid w:val="0"/>
        <w:spacing w:line="360" w:lineRule="auto"/>
        <w:jc w:val="center"/>
      </w:pPr>
    </w:p>
    <w:p w:rsidRPr="00A11A8D" w:rsidR="00761D58" w:rsidP="00761D58" w:rsidRDefault="00761D58" w14:paraId="2E2BA7F2" w14:textId="77777777">
      <w:pPr>
        <w:snapToGrid w:val="0"/>
        <w:spacing w:line="360" w:lineRule="auto"/>
        <w:jc w:val="center"/>
      </w:pPr>
    </w:p>
    <w:p w:rsidRPr="00A11A8D" w:rsidR="00761D58" w:rsidP="00761D58" w:rsidRDefault="00761D58" w14:paraId="5BD6CBC0" w14:textId="77777777">
      <w:pPr>
        <w:snapToGrid w:val="0"/>
        <w:spacing w:line="360" w:lineRule="auto"/>
        <w:jc w:val="center"/>
      </w:pPr>
    </w:p>
    <w:p w:rsidRPr="00A11A8D" w:rsidR="00761D58" w:rsidP="00761D58" w:rsidRDefault="00761D58" w14:paraId="5A53609C" w14:textId="77777777">
      <w:pPr>
        <w:snapToGrid w:val="0"/>
        <w:spacing w:line="360" w:lineRule="auto"/>
        <w:rPr>
          <w:b/>
          <w:bCs/>
        </w:rPr>
      </w:pPr>
      <w:r w:rsidRPr="00A11A8D">
        <w:br w:type="page"/>
      </w:r>
    </w:p>
    <w:p w:rsidRPr="00A11A8D" w:rsidR="00761D58" w:rsidP="00761D58" w:rsidRDefault="00761D58" w14:paraId="4BAE3509" w14:textId="77777777">
      <w:pPr>
        <w:pStyle w:val="Ttulo1"/>
      </w:pPr>
      <w:bookmarkStart w:name="_Toc59125045" w:id="4"/>
      <w:r w:rsidRPr="00A11A8D">
        <w:lastRenderedPageBreak/>
        <w:t>Capítulo 1</w:t>
      </w:r>
      <w:r>
        <w:t>.</w:t>
      </w:r>
      <w:r w:rsidRPr="00A11A8D">
        <w:br/>
      </w:r>
      <w:bookmarkEnd w:id="1"/>
      <w:bookmarkEnd w:id="2"/>
      <w:r w:rsidRPr="00A11A8D">
        <w:t>Introducción</w:t>
      </w:r>
      <w:r>
        <w:t>.</w:t>
      </w:r>
      <w:bookmarkEnd w:id="4"/>
    </w:p>
    <w:p w:rsidR="00761D58" w:rsidP="00761D58" w:rsidRDefault="00761D58" w14:paraId="7535777A" w14:textId="53139077">
      <w:pPr>
        <w:numPr>
          <w:ilvl w:val="12"/>
          <w:numId w:val="0"/>
        </w:numPr>
        <w:snapToGrid w:val="0"/>
        <w:spacing w:line="360" w:lineRule="auto"/>
        <w:ind w:firstLine="720"/>
      </w:pPr>
      <w:r>
        <w:t xml:space="preserve">La emergencia generada por el </w:t>
      </w:r>
      <w:r w:rsidR="002F5749">
        <w:t>Covid-19</w:t>
      </w:r>
      <w:r>
        <w:t xml:space="preserve"> declarada como pandemia por la Organización Mundial de la Salud (OMS, 2020) trae consigo, además de las alteraciones físicas de la salud dadas por el contagio, múltiples afectaciones en la salud mental por temor al virus. Efectos que recaen tanto en la población trabajadora como en las organizaciones, determinando un cambio global en la calidad de vida laboral </w:t>
      </w:r>
      <w:r w:rsidR="00D57582">
        <w:t>(</w:t>
      </w:r>
      <w:r>
        <w:t>CVL</w:t>
      </w:r>
      <w:r w:rsidR="00D57582">
        <w:t>)</w:t>
      </w:r>
      <w:r>
        <w:t xml:space="preserve">. </w:t>
      </w:r>
    </w:p>
    <w:p w:rsidR="00761D58" w:rsidP="00761D58" w:rsidRDefault="00761D58" w14:paraId="1F358207" w14:textId="749B0275">
      <w:pPr>
        <w:numPr>
          <w:ilvl w:val="12"/>
          <w:numId w:val="0"/>
        </w:numPr>
        <w:snapToGrid w:val="0"/>
        <w:spacing w:line="360" w:lineRule="auto"/>
        <w:ind w:firstLine="720"/>
      </w:pPr>
      <w:r>
        <w:t xml:space="preserve">Colombia, no es la excepción y es por esta razón que </w:t>
      </w:r>
      <w:r w:rsidRPr="00CD6791">
        <w:t xml:space="preserve">los trabajadores de </w:t>
      </w:r>
      <w:r>
        <w:t xml:space="preserve">Transelca, empresa del sector eléctrico ubicada en Barranquilla, durante el periodo de cuarentena y aislamiento preventivo obligatorio han limitado su interacción social, desarrollando un alto porcentaje de su actividad laboral en la modalidad de </w:t>
      </w:r>
      <w:r w:rsidRPr="0039025F">
        <w:t>trabajo</w:t>
      </w:r>
      <w:r w:rsidRPr="0039025F" w:rsidR="0039025F">
        <w:t xml:space="preserve"> remoto</w:t>
      </w:r>
      <w:r>
        <w:t xml:space="preserve"> ac</w:t>
      </w:r>
      <w:r w:rsidR="001D3F0E">
        <w:t>o</w:t>
      </w:r>
      <w:r>
        <w:t>rd</w:t>
      </w:r>
      <w:r w:rsidR="0045577B">
        <w:t>e</w:t>
      </w:r>
      <w:r>
        <w:t xml:space="preserve"> con las disposiciones del Ministerio de Salud y Protección Social (</w:t>
      </w:r>
      <w:r w:rsidRPr="00B1052C">
        <w:t>Resolución 385, 2020)</w:t>
      </w:r>
      <w:r>
        <w:t>.</w:t>
      </w:r>
      <w:r w:rsidRPr="00B1052C">
        <w:t xml:space="preserve"> </w:t>
      </w:r>
      <w:r>
        <w:t>Esta s</w:t>
      </w:r>
      <w:r w:rsidRPr="00B1052C">
        <w:t>ituación</w:t>
      </w:r>
      <w:r>
        <w:t xml:space="preserve"> ha generado cambios en la percepción del trabajo, del ambiente laboral y de la satisfacción tanto personal como laboral de los empleados. A</w:t>
      </w:r>
      <w:r w:rsidRPr="00423796">
        <w:t>sí</w:t>
      </w:r>
      <w:r>
        <w:t xml:space="preserve"> mismo, han surgido nuevos factores de riesgo frente a la salud mental que requieren estrategias de afrontamiento altamente asertivas y otras de prevención oportuna, </w:t>
      </w:r>
      <w:r w:rsidRPr="00D0442B">
        <w:t>con el</w:t>
      </w:r>
      <w:r>
        <w:t xml:space="preserve"> fin de restablecer su equilibrio emocional y organizacional.</w:t>
      </w:r>
    </w:p>
    <w:p w:rsidR="00761D58" w:rsidP="00F45979" w:rsidRDefault="00761D58" w14:paraId="7A6F5924" w14:textId="19C01739">
      <w:pPr>
        <w:numPr>
          <w:ilvl w:val="12"/>
          <w:numId w:val="0"/>
        </w:numPr>
        <w:snapToGrid w:val="0"/>
        <w:spacing w:line="360" w:lineRule="auto"/>
        <w:ind w:firstLine="720"/>
      </w:pPr>
      <w:r>
        <w:t xml:space="preserve">Desde esta óptica, este proyecto de investigación aplicada pretende conocer y valorar el nivel de impacto del </w:t>
      </w:r>
      <w:r w:rsidR="002F5749">
        <w:t>Covid-19</w:t>
      </w:r>
      <w:r>
        <w:t xml:space="preserve"> </w:t>
      </w:r>
      <w:r w:rsidR="00F2600E">
        <w:t xml:space="preserve">en los trabajadores y en </w:t>
      </w:r>
      <w:r>
        <w:t>la CVL de la organización, para definir mecanismos de fortalecimiento viables de generalizar</w:t>
      </w:r>
      <w:bookmarkStart w:name="_Toc410627895" w:id="5"/>
      <w:bookmarkStart w:name="_Toc285535801" w:id="6"/>
      <w:r>
        <w:t>.</w:t>
      </w:r>
      <w:bookmarkEnd w:id="5"/>
      <w:bookmarkEnd w:id="6"/>
    </w:p>
    <w:p w:rsidR="008E7A44" w:rsidP="00F45979" w:rsidRDefault="008E7A44" w14:paraId="7947961C" w14:textId="77777777">
      <w:pPr>
        <w:numPr>
          <w:ilvl w:val="12"/>
          <w:numId w:val="0"/>
        </w:numPr>
        <w:snapToGrid w:val="0"/>
        <w:spacing w:line="360" w:lineRule="auto"/>
        <w:ind w:firstLine="720"/>
      </w:pPr>
    </w:p>
    <w:p w:rsidRPr="00A11A8D" w:rsidR="00761D58" w:rsidP="00761D58" w:rsidRDefault="00761D58" w14:paraId="1CBBA30E" w14:textId="77777777">
      <w:pPr>
        <w:pStyle w:val="Ttulo2"/>
        <w:snapToGrid w:val="0"/>
        <w:spacing w:line="360" w:lineRule="auto"/>
      </w:pPr>
      <w:bookmarkStart w:name="_Toc59125046" w:id="7"/>
      <w:r>
        <w:t>Descripción del contexto general del tema.</w:t>
      </w:r>
      <w:bookmarkEnd w:id="7"/>
    </w:p>
    <w:p w:rsidRPr="00F33ED0" w:rsidR="00761D58" w:rsidP="00761D58" w:rsidRDefault="0038039F" w14:paraId="58379D2B" w14:textId="135B391F">
      <w:pPr>
        <w:numPr>
          <w:ilvl w:val="12"/>
          <w:numId w:val="0"/>
        </w:numPr>
        <w:snapToGrid w:val="0"/>
        <w:spacing w:line="360" w:lineRule="auto"/>
        <w:ind w:firstLine="720"/>
      </w:pPr>
      <w:r>
        <w:t>Para entender la dimensión de la situación generada por el Covid-19, l</w:t>
      </w:r>
      <w:r w:rsidRPr="00DA3BE6" w:rsidR="00761D58">
        <w:t xml:space="preserve">as cifras </w:t>
      </w:r>
      <w:r w:rsidRPr="0039025F" w:rsidR="00761D58">
        <w:t>cotidianas muestran los datos por contagios, fallecimientos y personas recuperadas, pero respecto al estado emocional del común de la población es poco lo que se conoce</w:t>
      </w:r>
      <w:r w:rsidR="00842A89">
        <w:t>. D</w:t>
      </w:r>
      <w:r w:rsidRPr="0039025F" w:rsidR="00761D58">
        <w:t>e esta manera y como la Organización</w:t>
      </w:r>
      <w:r w:rsidR="00761D58">
        <w:t xml:space="preserve"> Panamericana de la Salud (OPS, 2020)</w:t>
      </w:r>
      <w:r w:rsidRPr="00707F62" w:rsidR="00761D58">
        <w:t xml:space="preserve"> </w:t>
      </w:r>
      <w:r w:rsidRPr="005D6458" w:rsidR="00761D58">
        <w:t xml:space="preserve">lo plantea </w:t>
      </w:r>
      <w:r w:rsidR="00761D58">
        <w:t>“P</w:t>
      </w:r>
      <w:r w:rsidRPr="005D6458" w:rsidR="00761D58">
        <w:t xml:space="preserve">uede resultar en una epidemia silenciosa, causando graves daños a las personas, a la sociedad y a la </w:t>
      </w:r>
      <w:r w:rsidRPr="001C3C43" w:rsidR="00761D58">
        <w:t>economía”</w:t>
      </w:r>
      <w:r w:rsidRPr="001C3C43" w:rsidR="00EE5850">
        <w:t xml:space="preserve"> </w:t>
      </w:r>
      <w:r w:rsidRPr="001C3C43" w:rsidR="00EE50BB">
        <w:t>(p.3)</w:t>
      </w:r>
      <w:r w:rsidRPr="001C3C43" w:rsidR="00761D58">
        <w:t>.</w:t>
      </w:r>
      <w:r w:rsidR="00761D58">
        <w:t xml:space="preserve"> Al revisar los resultados de un estudio efectuado en </w:t>
      </w:r>
      <w:r w:rsidRPr="007C7E71" w:rsidR="00761D58">
        <w:t>China</w:t>
      </w:r>
      <w:r w:rsidR="00761D58">
        <w:t>,</w:t>
      </w:r>
      <w:r w:rsidRPr="007C7E71" w:rsidR="00761D58">
        <w:t xml:space="preserve"> </w:t>
      </w:r>
      <w:r w:rsidR="00761D58">
        <w:t xml:space="preserve">punto de origen del </w:t>
      </w:r>
      <w:r w:rsidR="002F5749">
        <w:t>Covid-19</w:t>
      </w:r>
      <w:r w:rsidR="00761D58">
        <w:t xml:space="preserve">, con </w:t>
      </w:r>
      <w:r w:rsidRPr="007C7E71" w:rsidR="00761D58">
        <w:t>una población de 1210 personas, se evidenci</w:t>
      </w:r>
      <w:r w:rsidR="00761D58">
        <w:t>ó</w:t>
      </w:r>
      <w:r w:rsidRPr="007C7E71" w:rsidR="00761D58">
        <w:t xml:space="preserve"> </w:t>
      </w:r>
      <w:r w:rsidRPr="005D6458" w:rsidR="00761D58">
        <w:t>“</w:t>
      </w:r>
      <w:r w:rsidRPr="005D6458" w:rsidR="00761D58">
        <w:rPr>
          <w:lang w:val="es-CO" w:eastAsia="es-CO"/>
        </w:rPr>
        <w:t xml:space="preserve">53,8% de impacto psicológico moderado a severo, un 16,5% de síntomas depresivos moderados a </w:t>
      </w:r>
      <w:r w:rsidRPr="005D6458" w:rsidR="00761D58">
        <w:rPr>
          <w:lang w:val="es-CO" w:eastAsia="es-CO"/>
        </w:rPr>
        <w:lastRenderedPageBreak/>
        <w:t>severos, un 28,8% de síntomas de ansiedad moderados a severos y un 8,1% de niveles de estrés moderados a severos</w:t>
      </w:r>
      <w:r w:rsidRPr="00C13517" w:rsidR="00761D58">
        <w:rPr>
          <w:lang w:val="es-CO" w:eastAsia="es-CO"/>
        </w:rPr>
        <w:t>”</w:t>
      </w:r>
      <w:r w:rsidR="00761D58">
        <w:rPr>
          <w:lang w:val="es-CO" w:eastAsia="es-CO"/>
        </w:rPr>
        <w:t>.</w:t>
      </w:r>
      <w:r w:rsidRPr="00C13517" w:rsidR="00761D58">
        <w:rPr>
          <w:lang w:val="es-CO" w:eastAsia="es-CO"/>
        </w:rPr>
        <w:t xml:space="preserve"> (Lozano</w:t>
      </w:r>
      <w:r w:rsidR="00761D58">
        <w:rPr>
          <w:lang w:val="es-CO" w:eastAsia="es-CO"/>
        </w:rPr>
        <w:t>-</w:t>
      </w:r>
      <w:r w:rsidRPr="00BA7DBD" w:rsidR="00761D58">
        <w:rPr>
          <w:lang w:val="es-CO" w:eastAsia="es-CO"/>
        </w:rPr>
        <w:t>Vargas, 2020</w:t>
      </w:r>
      <w:r w:rsidRPr="00BA7DBD" w:rsidR="00EE5850">
        <w:rPr>
          <w:lang w:val="es-CO" w:eastAsia="es-CO"/>
        </w:rPr>
        <w:t>, p.2</w:t>
      </w:r>
      <w:r w:rsidRPr="00BA7DBD" w:rsidR="00761D58">
        <w:rPr>
          <w:lang w:val="es-CO" w:eastAsia="es-CO"/>
        </w:rPr>
        <w:t>)</w:t>
      </w:r>
    </w:p>
    <w:p w:rsidR="002360AE" w:rsidP="002360AE" w:rsidRDefault="00761D58" w14:paraId="56273B5B" w14:textId="08FE4908">
      <w:pPr>
        <w:numPr>
          <w:ilvl w:val="12"/>
          <w:numId w:val="0"/>
        </w:numPr>
        <w:snapToGrid w:val="0"/>
        <w:spacing w:line="360" w:lineRule="auto"/>
        <w:ind w:firstLine="720"/>
        <w:rPr>
          <w:lang w:val="es-CO" w:eastAsia="es-CO"/>
        </w:rPr>
      </w:pPr>
      <w:r>
        <w:rPr>
          <w:lang w:val="es-CO" w:eastAsia="es-CO"/>
        </w:rPr>
        <w:t xml:space="preserve">De igual manera, un </w:t>
      </w:r>
      <w:r>
        <w:t xml:space="preserve">estudio realizado en </w:t>
      </w:r>
      <w:r w:rsidRPr="004A1717">
        <w:t>Colombia por la Universidad Javeriana</w:t>
      </w:r>
      <w:r w:rsidR="005F3C14">
        <w:t xml:space="preserve"> </w:t>
      </w:r>
      <w:r w:rsidRPr="004A1717">
        <w:t>inform</w:t>
      </w:r>
      <w:r>
        <w:t>ó</w:t>
      </w:r>
      <w:r w:rsidRPr="004A1717">
        <w:t xml:space="preserve"> que en </w:t>
      </w:r>
      <w:r>
        <w:t>“</w:t>
      </w:r>
      <w:r w:rsidRPr="004A1717">
        <w:t>Bogotá el 68,1 % de las 1000 personas encuestadas, presenta</w:t>
      </w:r>
      <w:r>
        <w:t>n</w:t>
      </w:r>
      <w:r w:rsidRPr="004A1717">
        <w:t xml:space="preserve"> diferentes niveles de depresión</w:t>
      </w:r>
      <w:r w:rsidRPr="00BA7DBD">
        <w:t>”</w:t>
      </w:r>
      <w:r w:rsidRPr="00BA7DBD" w:rsidR="004247B2">
        <w:t xml:space="preserve"> </w:t>
      </w:r>
      <w:r w:rsidR="00BA7DBD">
        <w:t xml:space="preserve">(Unidad de Salud, 2020, </w:t>
      </w:r>
      <w:r w:rsidRPr="00BA7DBD" w:rsidR="004247B2">
        <w:t>p</w:t>
      </w:r>
      <w:r w:rsidRPr="00BA7DBD" w:rsidR="00C81A3B">
        <w:t>.1</w:t>
      </w:r>
      <w:r w:rsidRPr="00BA7DBD" w:rsidR="004247B2">
        <w:t>)</w:t>
      </w:r>
      <w:r w:rsidRPr="00BA7DBD">
        <w:t>.</w:t>
      </w:r>
      <w:r w:rsidRPr="004A1717">
        <w:t xml:space="preserve"> </w:t>
      </w:r>
      <w:r>
        <w:t>D</w:t>
      </w:r>
      <w:r w:rsidRPr="004A1717">
        <w:t>icho porcentaje considera que la pandemia ha afectado y alterado sus vidas, dejando secuelas negativas en todos los</w:t>
      </w:r>
      <w:r>
        <w:t xml:space="preserve"> </w:t>
      </w:r>
      <w:r w:rsidRPr="004A1717">
        <w:t>planos</w:t>
      </w:r>
      <w:r>
        <w:t xml:space="preserve"> de su vida: </w:t>
      </w:r>
      <w:r w:rsidRPr="004A1717">
        <w:t xml:space="preserve">personal, </w:t>
      </w:r>
      <w:r>
        <w:t xml:space="preserve">laboral y </w:t>
      </w:r>
      <w:r w:rsidRPr="004A1717">
        <w:t>profesional</w:t>
      </w:r>
      <w:r>
        <w:t xml:space="preserve"> </w:t>
      </w:r>
      <w:r>
        <w:rPr>
          <w:lang w:val="es-CO" w:eastAsia="es-CO"/>
        </w:rPr>
        <w:t xml:space="preserve">Las alteraciones de salud mental inciden </w:t>
      </w:r>
      <w:r w:rsidR="006B1312">
        <w:rPr>
          <w:lang w:val="es-CO" w:eastAsia="es-CO"/>
        </w:rPr>
        <w:t>en</w:t>
      </w:r>
      <w:r>
        <w:rPr>
          <w:lang w:val="es-CO" w:eastAsia="es-CO"/>
        </w:rPr>
        <w:t xml:space="preserve"> el comportamiento de las personas</w:t>
      </w:r>
      <w:r w:rsidR="006B1312">
        <w:rPr>
          <w:lang w:val="es-CO" w:eastAsia="es-CO"/>
        </w:rPr>
        <w:t>;</w:t>
      </w:r>
      <w:r>
        <w:rPr>
          <w:lang w:val="es-CO" w:eastAsia="es-CO"/>
        </w:rPr>
        <w:t xml:space="preserve"> por </w:t>
      </w:r>
      <w:r w:rsidR="006B1312">
        <w:rPr>
          <w:lang w:val="es-CO" w:eastAsia="es-CO"/>
        </w:rPr>
        <w:t>ende,</w:t>
      </w:r>
      <w:r>
        <w:rPr>
          <w:lang w:val="es-CO" w:eastAsia="es-CO"/>
        </w:rPr>
        <w:t xml:space="preserve"> la CVL recibe a la vez</w:t>
      </w:r>
      <w:r w:rsidR="00D8025A">
        <w:rPr>
          <w:lang w:val="es-CO" w:eastAsia="es-CO"/>
        </w:rPr>
        <w:t xml:space="preserve"> </w:t>
      </w:r>
      <w:r>
        <w:rPr>
          <w:lang w:val="es-CO" w:eastAsia="es-CO"/>
        </w:rPr>
        <w:t xml:space="preserve">el impacto del virus. </w:t>
      </w:r>
    </w:p>
    <w:p w:rsidR="00AC3181" w:rsidP="00761D58" w:rsidRDefault="002360AE" w14:paraId="6274B064" w14:textId="2FACA88F">
      <w:pPr>
        <w:numPr>
          <w:ilvl w:val="12"/>
          <w:numId w:val="0"/>
        </w:numPr>
        <w:snapToGrid w:val="0"/>
        <w:spacing w:line="360" w:lineRule="auto"/>
        <w:ind w:firstLine="720"/>
        <w:rPr>
          <w:rFonts w:eastAsia="TimesNewRomanPSMT"/>
        </w:rPr>
      </w:pPr>
      <w:r>
        <w:rPr>
          <w:lang w:val="es-CO" w:eastAsia="es-CO"/>
        </w:rPr>
        <w:t>Ahora bien, en relación con la percepción que tienen los trabajadores r</w:t>
      </w:r>
      <w:r>
        <w:rPr>
          <w:rFonts w:eastAsia="TimesNewRomanPSMT"/>
        </w:rPr>
        <w:t>especto al impacto del Covid</w:t>
      </w:r>
      <w:r w:rsidR="00AC3181">
        <w:rPr>
          <w:rFonts w:eastAsia="TimesNewRomanPSMT"/>
        </w:rPr>
        <w:t>-</w:t>
      </w:r>
      <w:r>
        <w:rPr>
          <w:rFonts w:eastAsia="TimesNewRomanPSMT"/>
        </w:rPr>
        <w:t>19 sobre la CVL</w:t>
      </w:r>
      <w:r w:rsidR="00B80B6E">
        <w:rPr>
          <w:rFonts w:eastAsia="TimesNewRomanPSMT"/>
        </w:rPr>
        <w:t>,</w:t>
      </w:r>
      <w:r>
        <w:rPr>
          <w:rFonts w:eastAsia="TimesNewRomanPSMT"/>
        </w:rPr>
        <w:t xml:space="preserve"> </w:t>
      </w:r>
      <w:r w:rsidRPr="0009403E">
        <w:rPr>
          <w:rFonts w:eastAsia="TimesNewRomanPSMT"/>
        </w:rPr>
        <w:t xml:space="preserve">Echeverri </w:t>
      </w:r>
      <w:r w:rsidR="00657FBF">
        <w:rPr>
          <w:rFonts w:eastAsia="TimesNewRomanPSMT"/>
        </w:rPr>
        <w:t>&amp;</w:t>
      </w:r>
      <w:r w:rsidRPr="0009403E">
        <w:rPr>
          <w:rFonts w:eastAsia="TimesNewRomanPSMT"/>
        </w:rPr>
        <w:t xml:space="preserve"> Espitia (2020) </w:t>
      </w:r>
      <w:r w:rsidR="00F04780">
        <w:rPr>
          <w:rFonts w:eastAsia="TimesNewRomanPSMT"/>
        </w:rPr>
        <w:t xml:space="preserve">en su estudio </w:t>
      </w:r>
      <w:r w:rsidRPr="00B80B6E" w:rsidR="00B80B6E">
        <w:rPr>
          <w:rFonts w:eastAsia="TimesNewRomanPSMT"/>
        </w:rPr>
        <w:t xml:space="preserve">refieren </w:t>
      </w:r>
      <w:r w:rsidRPr="0009403E">
        <w:rPr>
          <w:rFonts w:eastAsia="TimesNewRomanPSMT"/>
        </w:rPr>
        <w:t xml:space="preserve">que se </w:t>
      </w:r>
      <w:r w:rsidR="00B80B6E">
        <w:rPr>
          <w:rFonts w:eastAsia="TimesNewRomanPSMT"/>
        </w:rPr>
        <w:t xml:space="preserve">identifica una </w:t>
      </w:r>
      <w:r w:rsidRPr="0009403E">
        <w:rPr>
          <w:rFonts w:eastAsia="TimesNewRomanPSMT"/>
        </w:rPr>
        <w:t>afectación en cifras cercanas al 60% de los trabajadores, en temas de CVL</w:t>
      </w:r>
      <w:r w:rsidR="00F45979">
        <w:rPr>
          <w:rFonts w:eastAsia="TimesNewRomanPSMT"/>
        </w:rPr>
        <w:t xml:space="preserve"> como:</w:t>
      </w:r>
      <w:r>
        <w:rPr>
          <w:rFonts w:eastAsia="TimesNewRomanPSMT"/>
        </w:rPr>
        <w:t xml:space="preserve"> </w:t>
      </w:r>
      <w:r w:rsidRPr="004518A5">
        <w:rPr>
          <w:rFonts w:eastAsia="TimesNewRomanPSMT"/>
        </w:rPr>
        <w:t>exceso de trabajo en casa</w:t>
      </w:r>
      <w:r>
        <w:rPr>
          <w:rFonts w:eastAsia="TimesNewRomanPSMT"/>
        </w:rPr>
        <w:t>, falta de reconocimiento</w:t>
      </w:r>
      <w:r w:rsidR="00F45979">
        <w:rPr>
          <w:rFonts w:eastAsia="TimesNewRomanPSMT"/>
        </w:rPr>
        <w:t xml:space="preserve"> e</w:t>
      </w:r>
      <w:r>
        <w:rPr>
          <w:rFonts w:eastAsia="TimesNewRomanPSMT"/>
        </w:rPr>
        <w:t xml:space="preserve"> impacto </w:t>
      </w:r>
      <w:r w:rsidR="00F45979">
        <w:rPr>
          <w:rFonts w:eastAsia="TimesNewRomanPSMT"/>
        </w:rPr>
        <w:t>económico</w:t>
      </w:r>
      <w:r>
        <w:rPr>
          <w:rFonts w:eastAsia="TimesNewRomanPSMT"/>
        </w:rPr>
        <w:t>.</w:t>
      </w:r>
    </w:p>
    <w:p w:rsidRPr="00F33ED0" w:rsidR="00761D58" w:rsidP="00761D58" w:rsidRDefault="002360AE" w14:paraId="68956A0A" w14:textId="4E5D0AD0">
      <w:pPr>
        <w:numPr>
          <w:ilvl w:val="12"/>
          <w:numId w:val="0"/>
        </w:numPr>
        <w:snapToGrid w:val="0"/>
        <w:spacing w:line="360" w:lineRule="auto"/>
        <w:ind w:firstLine="720"/>
      </w:pPr>
      <w:r>
        <w:rPr>
          <w:rFonts w:eastAsia="TimesNewRomanPSMT"/>
        </w:rPr>
        <w:t xml:space="preserve"> </w:t>
      </w:r>
    </w:p>
    <w:p w:rsidRPr="00A11A8D" w:rsidR="00761D58" w:rsidP="00761D58" w:rsidRDefault="00761D58" w14:paraId="13B01C09" w14:textId="77777777">
      <w:pPr>
        <w:pStyle w:val="Ttulo2"/>
        <w:snapToGrid w:val="0"/>
        <w:spacing w:line="360" w:lineRule="auto"/>
      </w:pPr>
      <w:bookmarkStart w:name="_Toc59125047" w:id="8"/>
      <w:r w:rsidRPr="00A11A8D">
        <w:t>Planteamiento del problema</w:t>
      </w:r>
      <w:bookmarkEnd w:id="8"/>
    </w:p>
    <w:p w:rsidR="0038039F" w:rsidP="0038039F" w:rsidRDefault="0038039F" w14:paraId="62801273" w14:textId="4945CD91">
      <w:pPr>
        <w:numPr>
          <w:ilvl w:val="12"/>
          <w:numId w:val="0"/>
        </w:numPr>
        <w:snapToGrid w:val="0"/>
        <w:spacing w:line="360" w:lineRule="auto"/>
        <w:ind w:firstLine="720"/>
      </w:pPr>
      <w:r w:rsidRPr="0038039F">
        <w:t xml:space="preserve">Si bien, en razón de la pandemia se generan diversas percepciones frente al cuidado </w:t>
      </w:r>
      <w:r w:rsidRPr="0039025F">
        <w:t xml:space="preserve">de la salud, la preservación de la vida, y la CVL, es vital señalar las variables que sustentan dicho concepto; pues, existen diversos postulados </w:t>
      </w:r>
      <w:r w:rsidRPr="0039025F">
        <w:rPr>
          <w:lang w:val="es-CO"/>
        </w:rPr>
        <w:t xml:space="preserve">en los cuales </w:t>
      </w:r>
      <w:r w:rsidRPr="0039025F" w:rsidR="0039025F">
        <w:rPr>
          <w:lang w:val="es-CO"/>
        </w:rPr>
        <w:t xml:space="preserve">la </w:t>
      </w:r>
      <w:r w:rsidRPr="0039025F">
        <w:rPr>
          <w:lang w:val="es-CO"/>
        </w:rPr>
        <w:t>salud se contempla como una dimensión de alto significado</w:t>
      </w:r>
      <w:r w:rsidR="001B01AB">
        <w:rPr>
          <w:lang w:val="es-CO"/>
        </w:rPr>
        <w:t>,</w:t>
      </w:r>
      <w:r w:rsidR="00B76A97">
        <w:rPr>
          <w:lang w:val="es-CO"/>
        </w:rPr>
        <w:t xml:space="preserve"> como lo señalan </w:t>
      </w:r>
      <w:r w:rsidR="0039025F">
        <w:rPr>
          <w:lang w:val="es-CO"/>
        </w:rPr>
        <w:t xml:space="preserve"> </w:t>
      </w:r>
      <w:r w:rsidRPr="0039025F">
        <w:rPr>
          <w:lang w:val="es-CO"/>
        </w:rPr>
        <w:t>Hernández-Vicente et al. (como se cit</w:t>
      </w:r>
      <w:r w:rsidRPr="0039025F" w:rsidR="002D7CF9">
        <w:rPr>
          <w:lang w:val="es-CO"/>
        </w:rPr>
        <w:t>ó</w:t>
      </w:r>
      <w:r w:rsidRPr="0039025F">
        <w:rPr>
          <w:lang w:val="es-CO"/>
        </w:rPr>
        <w:t xml:space="preserve"> en Cruz, 2018) “</w:t>
      </w:r>
      <w:r w:rsidR="001B01AB">
        <w:rPr>
          <w:lang w:val="es-CO"/>
        </w:rPr>
        <w:t>Son</w:t>
      </w:r>
      <w:r w:rsidR="00F32D2E">
        <w:rPr>
          <w:lang w:val="es-CO"/>
        </w:rPr>
        <w:t xml:space="preserve"> aspectos</w:t>
      </w:r>
      <w:r w:rsidRPr="0038039F">
        <w:t xml:space="preserve"> representativos para medir la calidad de vida en un ambiente laboral, entre otros: el apoyo social, la salud organizacional y la salud de los empleados” (p.62)</w:t>
      </w:r>
      <w:r w:rsidRPr="0038039F">
        <w:rPr>
          <w:lang w:val="es-CO"/>
        </w:rPr>
        <w:t xml:space="preserve">. Así mismo, </w:t>
      </w:r>
      <w:r w:rsidRPr="0038039F">
        <w:t>Kim y Ryu (como se cit</w:t>
      </w:r>
      <w:r w:rsidR="002D7CF9">
        <w:t>ó</w:t>
      </w:r>
      <w:r w:rsidRPr="0038039F">
        <w:t xml:space="preserve"> en Cruz, 2018)</w:t>
      </w:r>
      <w:r w:rsidR="00C05D38">
        <w:t xml:space="preserve"> </w:t>
      </w:r>
      <w:r w:rsidRPr="0038039F">
        <w:t xml:space="preserve">resaltan “lo importante que es </w:t>
      </w:r>
      <w:r w:rsidRPr="0039025F">
        <w:t xml:space="preserve">fundamentar relaciones directas entre ambientes sanos y la salud física y mental del trabajador” (p.62). Desde estas perspectivas, se evidencia como las nuevas formas de trabajo </w:t>
      </w:r>
      <w:r w:rsidRPr="0039025F" w:rsidR="00351B6D">
        <w:t xml:space="preserve">consecuencia de la pandemia del </w:t>
      </w:r>
      <w:r w:rsidR="00C05D38">
        <w:t>Covid-</w:t>
      </w:r>
      <w:r w:rsidRPr="0039025F" w:rsidR="00351B6D">
        <w:t xml:space="preserve">19 </w:t>
      </w:r>
      <w:r w:rsidRPr="0039025F">
        <w:t>hacen un aporte al tema de salud mental y con ello a la CVL, de allí que sea este el elemento por</w:t>
      </w:r>
      <w:r w:rsidRPr="0038039F">
        <w:t xml:space="preserve"> valorar en el estudio en curso como una de las grandes damnificadas del Covid-19. </w:t>
      </w:r>
    </w:p>
    <w:p w:rsidR="002360AE" w:rsidP="0038039F" w:rsidRDefault="0039025F" w14:paraId="1FC08302" w14:textId="6B5FE1C8">
      <w:pPr>
        <w:numPr>
          <w:ilvl w:val="12"/>
          <w:numId w:val="0"/>
        </w:numPr>
        <w:snapToGrid w:val="0"/>
        <w:spacing w:line="360" w:lineRule="auto"/>
        <w:ind w:firstLine="720"/>
      </w:pPr>
      <w:r w:rsidRPr="0038039F">
        <w:t>De acuerdo con</w:t>
      </w:r>
      <w:r w:rsidRPr="0038039F" w:rsidR="0038039F">
        <w:t xml:space="preserve"> lo anterior, es preciso conocer lo que acontece en la población de la empresa Transelca; buscando identificar las manifestaciones del impacto </w:t>
      </w:r>
      <w:r w:rsidR="007F2948">
        <w:t xml:space="preserve">del Covid-19 </w:t>
      </w:r>
      <w:r w:rsidRPr="0038039F" w:rsidR="0038039F">
        <w:t xml:space="preserve">y sobre esta base </w:t>
      </w:r>
      <w:r w:rsidR="007F2948">
        <w:t xml:space="preserve">con los datos </w:t>
      </w:r>
      <w:r w:rsidRPr="007F2948" w:rsidR="007F2948">
        <w:t>epidemiológicos de la organización</w:t>
      </w:r>
      <w:r>
        <w:t xml:space="preserve"> </w:t>
      </w:r>
      <w:r w:rsidRPr="0038039F" w:rsidR="0038039F">
        <w:t xml:space="preserve">proponer </w:t>
      </w:r>
      <w:r w:rsidR="007F2948">
        <w:t>estrategias de afrontamiento</w:t>
      </w:r>
      <w:r w:rsidRPr="0038039F" w:rsidR="0038039F">
        <w:t xml:space="preserve"> </w:t>
      </w:r>
      <w:r w:rsidRPr="007F2948" w:rsidR="007F2948">
        <w:t>acordes con las necesidades evidenciadas para mejorar la CVL</w:t>
      </w:r>
      <w:r w:rsidR="007F2948">
        <w:t>.</w:t>
      </w:r>
    </w:p>
    <w:p w:rsidRPr="00A11A8D" w:rsidR="00761D58" w:rsidP="00761D58" w:rsidRDefault="00761D58" w14:paraId="65EC074D" w14:textId="77777777">
      <w:pPr>
        <w:pStyle w:val="Ttulo2"/>
        <w:snapToGrid w:val="0"/>
        <w:spacing w:line="360" w:lineRule="auto"/>
      </w:pPr>
      <w:bookmarkStart w:name="_Toc59125048" w:id="9"/>
      <w:r w:rsidRPr="00A11A8D">
        <w:lastRenderedPageBreak/>
        <w:t>Pregunta de investigación.</w:t>
      </w:r>
      <w:bookmarkEnd w:id="9"/>
    </w:p>
    <w:p w:rsidR="00761D58" w:rsidP="00761D58" w:rsidRDefault="00761D58" w14:paraId="2AE1134E" w14:textId="507BA2BC">
      <w:pPr>
        <w:numPr>
          <w:ilvl w:val="12"/>
          <w:numId w:val="0"/>
        </w:numPr>
        <w:snapToGrid w:val="0"/>
        <w:spacing w:line="360" w:lineRule="auto"/>
        <w:rPr>
          <w:iCs/>
          <w:lang w:val="es-CO"/>
        </w:rPr>
      </w:pPr>
      <w:r w:rsidRPr="00A11A8D">
        <w:rPr>
          <w:b/>
          <w:bCs/>
          <w:iCs/>
        </w:rPr>
        <w:tab/>
      </w:r>
      <w:r w:rsidR="00642D6D">
        <w:rPr>
          <w:iCs/>
          <w:lang w:val="es-CO"/>
        </w:rPr>
        <w:t xml:space="preserve">¿Qué impacto </w:t>
      </w:r>
      <w:r w:rsidRPr="000B0C05">
        <w:rPr>
          <w:iCs/>
          <w:lang w:val="es-CO"/>
        </w:rPr>
        <w:t xml:space="preserve">ha </w:t>
      </w:r>
      <w:r w:rsidR="00642D6D">
        <w:rPr>
          <w:iCs/>
          <w:lang w:val="es-CO"/>
        </w:rPr>
        <w:t xml:space="preserve">tenido el </w:t>
      </w:r>
      <w:r w:rsidR="002F5749">
        <w:rPr>
          <w:iCs/>
          <w:lang w:val="es-CO"/>
        </w:rPr>
        <w:t>Covid-19</w:t>
      </w:r>
      <w:r w:rsidR="00642D6D">
        <w:rPr>
          <w:iCs/>
          <w:lang w:val="es-CO"/>
        </w:rPr>
        <w:t xml:space="preserve"> </w:t>
      </w:r>
      <w:r w:rsidR="007965D8">
        <w:rPr>
          <w:iCs/>
          <w:lang w:val="es-CO"/>
        </w:rPr>
        <w:t xml:space="preserve">en los trabajadores y en </w:t>
      </w:r>
      <w:r w:rsidRPr="000B0C05">
        <w:rPr>
          <w:iCs/>
          <w:lang w:val="es-CO"/>
        </w:rPr>
        <w:t xml:space="preserve">la </w:t>
      </w:r>
      <w:r w:rsidR="009662AB">
        <w:rPr>
          <w:iCs/>
          <w:lang w:val="es-CO"/>
        </w:rPr>
        <w:t>calidad de vida laboral (</w:t>
      </w:r>
      <w:r w:rsidR="0045577B">
        <w:rPr>
          <w:iCs/>
          <w:lang w:val="es-CO"/>
        </w:rPr>
        <w:t>CVL</w:t>
      </w:r>
      <w:r w:rsidR="009662AB">
        <w:rPr>
          <w:iCs/>
          <w:lang w:val="es-CO"/>
        </w:rPr>
        <w:t>)</w:t>
      </w:r>
      <w:r>
        <w:rPr>
          <w:iCs/>
          <w:lang w:val="es-CO"/>
        </w:rPr>
        <w:t xml:space="preserve"> </w:t>
      </w:r>
      <w:r w:rsidRPr="000B0C05">
        <w:rPr>
          <w:iCs/>
          <w:lang w:val="es-CO"/>
        </w:rPr>
        <w:t>e</w:t>
      </w:r>
      <w:r w:rsidR="00653ECF">
        <w:rPr>
          <w:iCs/>
          <w:lang w:val="es-CO"/>
        </w:rPr>
        <w:t>n la empresa</w:t>
      </w:r>
      <w:r w:rsidRPr="000B0C05">
        <w:rPr>
          <w:iCs/>
          <w:lang w:val="es-CO"/>
        </w:rPr>
        <w:t xml:space="preserve"> </w:t>
      </w:r>
      <w:bookmarkStart w:name="_Hlk51518335" w:id="10"/>
      <w:r w:rsidRPr="00923834">
        <w:rPr>
          <w:iCs/>
          <w:lang w:val="es-CO"/>
        </w:rPr>
        <w:t>Transelca</w:t>
      </w:r>
      <w:bookmarkEnd w:id="10"/>
      <w:r w:rsidR="00815C6F">
        <w:rPr>
          <w:iCs/>
          <w:lang w:val="es-CO"/>
        </w:rPr>
        <w:t xml:space="preserve"> </w:t>
      </w:r>
      <w:r w:rsidR="00C13141">
        <w:rPr>
          <w:iCs/>
          <w:lang w:val="es-CO"/>
        </w:rPr>
        <w:t>de la ciudad de</w:t>
      </w:r>
      <w:r w:rsidR="00815C6F">
        <w:rPr>
          <w:iCs/>
          <w:lang w:val="es-CO"/>
        </w:rPr>
        <w:t xml:space="preserve"> Puerto Colombia</w:t>
      </w:r>
      <w:r w:rsidR="00DF7E37">
        <w:rPr>
          <w:iCs/>
          <w:lang w:val="es-CO"/>
        </w:rPr>
        <w:t xml:space="preserve"> - </w:t>
      </w:r>
      <w:r w:rsidR="00815C6F">
        <w:rPr>
          <w:iCs/>
          <w:lang w:val="es-CO"/>
        </w:rPr>
        <w:t>Atlántico</w:t>
      </w:r>
      <w:r w:rsidRPr="00923834">
        <w:rPr>
          <w:iCs/>
          <w:lang w:val="es-CO"/>
        </w:rPr>
        <w:t>?</w:t>
      </w:r>
    </w:p>
    <w:p w:rsidR="008E7A44" w:rsidP="00761D58" w:rsidRDefault="008E7A44" w14:paraId="0B9DFD21" w14:textId="6A568800">
      <w:pPr>
        <w:numPr>
          <w:ilvl w:val="12"/>
          <w:numId w:val="0"/>
        </w:numPr>
        <w:snapToGrid w:val="0"/>
        <w:spacing w:line="360" w:lineRule="auto"/>
        <w:rPr>
          <w:iCs/>
          <w:lang w:val="es-CO"/>
        </w:rPr>
      </w:pPr>
    </w:p>
    <w:p w:rsidRPr="00A11A8D" w:rsidR="00761D58" w:rsidP="00761D58" w:rsidRDefault="00761D58" w14:paraId="17AE5441" w14:textId="77777777">
      <w:pPr>
        <w:pStyle w:val="Ttulo2"/>
        <w:snapToGrid w:val="0"/>
        <w:spacing w:line="360" w:lineRule="auto"/>
      </w:pPr>
      <w:bookmarkStart w:name="_Toc59125049" w:id="11"/>
      <w:r w:rsidRPr="00A11A8D">
        <w:t>Objetivo general.</w:t>
      </w:r>
      <w:bookmarkEnd w:id="11"/>
    </w:p>
    <w:p w:rsidR="00761D58" w:rsidP="00761D58" w:rsidRDefault="00761D58" w14:paraId="42C0F869" w14:textId="2FF7E51F">
      <w:pPr>
        <w:numPr>
          <w:ilvl w:val="12"/>
          <w:numId w:val="0"/>
        </w:numPr>
        <w:snapToGrid w:val="0"/>
        <w:spacing w:line="360" w:lineRule="auto"/>
        <w:rPr>
          <w:iCs/>
          <w:lang w:val="es-CO"/>
        </w:rPr>
      </w:pPr>
      <w:r w:rsidRPr="00A11A8D">
        <w:rPr>
          <w:b/>
          <w:bCs/>
          <w:iCs/>
        </w:rPr>
        <w:tab/>
      </w:r>
      <w:r w:rsidRPr="000B0C05">
        <w:rPr>
          <w:iCs/>
          <w:lang w:val="es-CO"/>
        </w:rPr>
        <w:t xml:space="preserve">Determinar el nivel de impacto del </w:t>
      </w:r>
      <w:r w:rsidR="002F5749">
        <w:rPr>
          <w:iCs/>
          <w:lang w:val="es-CO"/>
        </w:rPr>
        <w:t>Covid-19</w:t>
      </w:r>
      <w:r w:rsidRPr="000B0C05">
        <w:rPr>
          <w:iCs/>
          <w:lang w:val="es-CO"/>
        </w:rPr>
        <w:t xml:space="preserve"> </w:t>
      </w:r>
      <w:r w:rsidRPr="007965D8" w:rsidR="007965D8">
        <w:rPr>
          <w:iCs/>
          <w:lang w:val="es-CO"/>
        </w:rPr>
        <w:t>en los trabajadores y en</w:t>
      </w:r>
      <w:r w:rsidRPr="000B0C05">
        <w:rPr>
          <w:iCs/>
          <w:lang w:val="es-CO"/>
        </w:rPr>
        <w:t xml:space="preserve"> la</w:t>
      </w:r>
      <w:r>
        <w:rPr>
          <w:iCs/>
          <w:lang w:val="es-CO"/>
        </w:rPr>
        <w:t xml:space="preserve"> </w:t>
      </w:r>
      <w:r w:rsidR="00C248A1">
        <w:rPr>
          <w:iCs/>
          <w:lang w:val="es-CO"/>
        </w:rPr>
        <w:t>calidad de vida laboral (</w:t>
      </w:r>
      <w:r w:rsidR="0045577B">
        <w:rPr>
          <w:iCs/>
          <w:lang w:val="es-CO"/>
        </w:rPr>
        <w:t>CVL</w:t>
      </w:r>
      <w:r w:rsidR="00C248A1">
        <w:rPr>
          <w:iCs/>
          <w:lang w:val="es-CO"/>
        </w:rPr>
        <w:t>)</w:t>
      </w:r>
      <w:r w:rsidR="0045577B">
        <w:rPr>
          <w:iCs/>
          <w:lang w:val="es-CO"/>
        </w:rPr>
        <w:t xml:space="preserve"> </w:t>
      </w:r>
      <w:r>
        <w:rPr>
          <w:iCs/>
          <w:lang w:val="es-CO"/>
        </w:rPr>
        <w:t>e</w:t>
      </w:r>
      <w:r w:rsidR="00653ECF">
        <w:rPr>
          <w:iCs/>
          <w:lang w:val="es-CO"/>
        </w:rPr>
        <w:t>n</w:t>
      </w:r>
      <w:r>
        <w:rPr>
          <w:iCs/>
          <w:lang w:val="es-CO"/>
        </w:rPr>
        <w:t xml:space="preserve"> </w:t>
      </w:r>
      <w:r w:rsidRPr="00DA3BE6">
        <w:rPr>
          <w:iCs/>
          <w:lang w:val="es-CO"/>
        </w:rPr>
        <w:t xml:space="preserve">la empresa </w:t>
      </w:r>
      <w:r w:rsidRPr="00923834">
        <w:rPr>
          <w:iCs/>
          <w:lang w:val="es-CO"/>
        </w:rPr>
        <w:t>Transelca</w:t>
      </w:r>
      <w:r w:rsidRPr="000A29B6" w:rsidR="000A29B6">
        <w:rPr>
          <w:iCs/>
          <w:lang w:val="es-CO"/>
        </w:rPr>
        <w:t xml:space="preserve"> </w:t>
      </w:r>
      <w:r w:rsidR="00C13141">
        <w:rPr>
          <w:iCs/>
          <w:lang w:val="es-CO"/>
        </w:rPr>
        <w:t>de la ciudad de</w:t>
      </w:r>
      <w:r w:rsidRPr="000A29B6" w:rsidR="000A29B6">
        <w:rPr>
          <w:iCs/>
          <w:lang w:val="es-CO"/>
        </w:rPr>
        <w:t xml:space="preserve"> Puerto Colombia</w:t>
      </w:r>
      <w:r w:rsidR="00DF7E37">
        <w:rPr>
          <w:iCs/>
          <w:lang w:val="es-CO"/>
        </w:rPr>
        <w:t xml:space="preserve"> - </w:t>
      </w:r>
      <w:r w:rsidRPr="000A29B6" w:rsidR="000A29B6">
        <w:rPr>
          <w:iCs/>
          <w:lang w:val="es-CO"/>
        </w:rPr>
        <w:t>Atlántico</w:t>
      </w:r>
      <w:r>
        <w:rPr>
          <w:iCs/>
          <w:lang w:val="es-CO"/>
        </w:rPr>
        <w:t>.</w:t>
      </w:r>
    </w:p>
    <w:p w:rsidRPr="00A11A8D" w:rsidR="008E7A44" w:rsidP="00761D58" w:rsidRDefault="008E7A44" w14:paraId="3C4E1451" w14:textId="77777777">
      <w:pPr>
        <w:numPr>
          <w:ilvl w:val="12"/>
          <w:numId w:val="0"/>
        </w:numPr>
        <w:snapToGrid w:val="0"/>
        <w:spacing w:line="360" w:lineRule="auto"/>
      </w:pPr>
    </w:p>
    <w:p w:rsidRPr="00A11A8D" w:rsidR="00761D58" w:rsidP="00761D58" w:rsidRDefault="00761D58" w14:paraId="0006AB37" w14:textId="77777777">
      <w:pPr>
        <w:pStyle w:val="Ttulo2"/>
        <w:snapToGrid w:val="0"/>
        <w:spacing w:line="360" w:lineRule="auto"/>
      </w:pPr>
      <w:bookmarkStart w:name="_Toc59125050" w:id="12"/>
      <w:r w:rsidRPr="00A11A8D">
        <w:t>Objetivos específicos.</w:t>
      </w:r>
      <w:bookmarkEnd w:id="12"/>
    </w:p>
    <w:p w:rsidR="00642D6D" w:rsidP="00761D58" w:rsidRDefault="00642D6D" w14:paraId="58501A6B" w14:textId="709E999E">
      <w:pPr>
        <w:numPr>
          <w:ilvl w:val="12"/>
          <w:numId w:val="0"/>
        </w:numPr>
        <w:snapToGrid w:val="0"/>
        <w:spacing w:line="360" w:lineRule="auto"/>
        <w:ind w:firstLine="720"/>
        <w:rPr>
          <w:lang w:val="es-CO"/>
        </w:rPr>
      </w:pPr>
      <w:r w:rsidRPr="00DA3BE6">
        <w:rPr>
          <w:lang w:val="es-CO"/>
        </w:rPr>
        <w:t xml:space="preserve">Identificar </w:t>
      </w:r>
      <w:r w:rsidR="007965D8">
        <w:rPr>
          <w:lang w:val="es-CO"/>
        </w:rPr>
        <w:t xml:space="preserve">como ha </w:t>
      </w:r>
      <w:r w:rsidR="00313941">
        <w:rPr>
          <w:lang w:val="es-CO"/>
        </w:rPr>
        <w:t>impact</w:t>
      </w:r>
      <w:r w:rsidR="007965D8">
        <w:rPr>
          <w:lang w:val="es-CO"/>
        </w:rPr>
        <w:t xml:space="preserve">ado </w:t>
      </w:r>
      <w:r w:rsidR="00313941">
        <w:rPr>
          <w:lang w:val="es-CO"/>
        </w:rPr>
        <w:t xml:space="preserve">el </w:t>
      </w:r>
      <w:r w:rsidR="002F5749">
        <w:rPr>
          <w:lang w:val="es-CO"/>
        </w:rPr>
        <w:t>Covid-19</w:t>
      </w:r>
      <w:r w:rsidR="00313941">
        <w:rPr>
          <w:lang w:val="es-CO"/>
        </w:rPr>
        <w:t xml:space="preserve"> </w:t>
      </w:r>
      <w:r w:rsidR="00A93ACD">
        <w:rPr>
          <w:lang w:val="es-CO"/>
        </w:rPr>
        <w:t>a</w:t>
      </w:r>
      <w:r w:rsidR="00313941">
        <w:rPr>
          <w:lang w:val="es-CO"/>
        </w:rPr>
        <w:t xml:space="preserve"> los trabajadores de </w:t>
      </w:r>
      <w:r w:rsidR="00653ECF">
        <w:rPr>
          <w:lang w:val="es-CO"/>
        </w:rPr>
        <w:t xml:space="preserve">la empresa </w:t>
      </w:r>
      <w:r w:rsidR="00313941">
        <w:rPr>
          <w:lang w:val="es-CO"/>
        </w:rPr>
        <w:t>Transelca.</w:t>
      </w:r>
    </w:p>
    <w:p w:rsidRPr="000B0C05" w:rsidR="00761D58" w:rsidP="00761D58" w:rsidRDefault="007965D8" w14:paraId="1AE31302" w14:textId="35C790F6">
      <w:pPr>
        <w:numPr>
          <w:ilvl w:val="12"/>
          <w:numId w:val="0"/>
        </w:numPr>
        <w:snapToGrid w:val="0"/>
        <w:spacing w:line="360" w:lineRule="auto"/>
        <w:ind w:firstLine="720"/>
        <w:rPr>
          <w:lang w:val="es-CO"/>
        </w:rPr>
      </w:pPr>
      <w:r>
        <w:rPr>
          <w:lang w:val="es-CO"/>
        </w:rPr>
        <w:t>Conocer</w:t>
      </w:r>
      <w:r w:rsidR="00313941">
        <w:rPr>
          <w:lang w:val="es-CO"/>
        </w:rPr>
        <w:t xml:space="preserve"> </w:t>
      </w:r>
      <w:r w:rsidR="008D5E7E">
        <w:rPr>
          <w:lang w:val="es-CO"/>
        </w:rPr>
        <w:t xml:space="preserve">el estado actual de </w:t>
      </w:r>
      <w:r w:rsidR="00313941">
        <w:rPr>
          <w:lang w:val="es-CO"/>
        </w:rPr>
        <w:t xml:space="preserve">la </w:t>
      </w:r>
      <w:r w:rsidR="00761D58">
        <w:rPr>
          <w:lang w:val="es-CO"/>
        </w:rPr>
        <w:t>calidad de vida laboral</w:t>
      </w:r>
      <w:r w:rsidR="00313941">
        <w:rPr>
          <w:lang w:val="es-CO"/>
        </w:rPr>
        <w:t xml:space="preserve"> </w:t>
      </w:r>
      <w:r w:rsidRPr="000B0C05" w:rsidR="00761D58">
        <w:rPr>
          <w:lang w:val="es-CO"/>
        </w:rPr>
        <w:t xml:space="preserve">en </w:t>
      </w:r>
      <w:r w:rsidRPr="00DA3BE6" w:rsidR="00761D58">
        <w:rPr>
          <w:lang w:val="es-CO"/>
        </w:rPr>
        <w:t>l</w:t>
      </w:r>
      <w:r w:rsidR="00313941">
        <w:rPr>
          <w:lang w:val="es-CO"/>
        </w:rPr>
        <w:t xml:space="preserve">a empresa </w:t>
      </w:r>
      <w:r w:rsidRPr="00923834" w:rsidR="00761D58">
        <w:rPr>
          <w:iCs/>
          <w:lang w:val="es-CO"/>
        </w:rPr>
        <w:t>Transelca</w:t>
      </w:r>
      <w:r w:rsidR="00DF0B5F">
        <w:rPr>
          <w:iCs/>
          <w:lang w:val="es-CO"/>
        </w:rPr>
        <w:t xml:space="preserve"> en </w:t>
      </w:r>
      <w:r w:rsidR="004E578F">
        <w:rPr>
          <w:iCs/>
          <w:lang w:val="es-CO"/>
        </w:rPr>
        <w:t>medio de l</w:t>
      </w:r>
      <w:r w:rsidR="00ED0DE3">
        <w:rPr>
          <w:iCs/>
          <w:lang w:val="es-CO"/>
        </w:rPr>
        <w:t xml:space="preserve">a pandemia </w:t>
      </w:r>
      <w:r w:rsidR="000D6582">
        <w:rPr>
          <w:iCs/>
          <w:lang w:val="es-CO"/>
        </w:rPr>
        <w:t>que se está viviendo actualmente.</w:t>
      </w:r>
    </w:p>
    <w:p w:rsidR="00761D58" w:rsidP="00761D58" w:rsidRDefault="00761D58" w14:paraId="4014C53E" w14:textId="3B3A4FA2">
      <w:pPr>
        <w:numPr>
          <w:ilvl w:val="12"/>
          <w:numId w:val="0"/>
        </w:numPr>
        <w:snapToGrid w:val="0"/>
        <w:spacing w:line="360" w:lineRule="auto"/>
        <w:ind w:firstLine="720"/>
        <w:rPr>
          <w:lang w:val="es-CO"/>
        </w:rPr>
      </w:pPr>
      <w:r>
        <w:rPr>
          <w:lang w:val="es-CO"/>
        </w:rPr>
        <w:t xml:space="preserve">Proponer </w:t>
      </w:r>
      <w:r w:rsidR="00DF0B5F">
        <w:rPr>
          <w:lang w:val="es-CO"/>
        </w:rPr>
        <w:t xml:space="preserve">estrategias </w:t>
      </w:r>
      <w:r>
        <w:rPr>
          <w:lang w:val="es-CO"/>
        </w:rPr>
        <w:t>de afrontamiento</w:t>
      </w:r>
      <w:r w:rsidR="00DF0B5F">
        <w:rPr>
          <w:lang w:val="es-CO"/>
        </w:rPr>
        <w:t xml:space="preserve"> </w:t>
      </w:r>
      <w:r w:rsidR="009662AB">
        <w:rPr>
          <w:lang w:val="es-CO"/>
        </w:rPr>
        <w:t>en el marco del Covid</w:t>
      </w:r>
      <w:r w:rsidR="006F5303">
        <w:rPr>
          <w:lang w:val="es-CO"/>
        </w:rPr>
        <w:t>-</w:t>
      </w:r>
      <w:r w:rsidR="009662AB">
        <w:rPr>
          <w:lang w:val="es-CO"/>
        </w:rPr>
        <w:t xml:space="preserve">19 </w:t>
      </w:r>
      <w:r w:rsidR="00DF0B5F">
        <w:rPr>
          <w:lang w:val="es-CO"/>
        </w:rPr>
        <w:t>para</w:t>
      </w:r>
      <w:r w:rsidRPr="000B0C05">
        <w:rPr>
          <w:lang w:val="es-CO"/>
        </w:rPr>
        <w:t xml:space="preserve"> </w:t>
      </w:r>
      <w:r w:rsidR="009662AB">
        <w:rPr>
          <w:lang w:val="es-CO"/>
        </w:rPr>
        <w:t xml:space="preserve">el mejoramiento </w:t>
      </w:r>
      <w:r w:rsidR="008D5E7E">
        <w:rPr>
          <w:lang w:val="es-CO"/>
        </w:rPr>
        <w:t xml:space="preserve">de los trabajadores y </w:t>
      </w:r>
      <w:r w:rsidR="009662AB">
        <w:rPr>
          <w:lang w:val="es-CO"/>
        </w:rPr>
        <w:t xml:space="preserve">de la </w:t>
      </w:r>
      <w:r w:rsidR="000D6582">
        <w:rPr>
          <w:lang w:val="es-CO"/>
        </w:rPr>
        <w:t xml:space="preserve">calidad de vida laboral de </w:t>
      </w:r>
      <w:r w:rsidR="009662AB">
        <w:rPr>
          <w:lang w:val="es-CO"/>
        </w:rPr>
        <w:t xml:space="preserve">la empresa </w:t>
      </w:r>
      <w:r>
        <w:rPr>
          <w:lang w:val="es-CO"/>
        </w:rPr>
        <w:t>Transelca</w:t>
      </w:r>
      <w:r w:rsidR="009662AB">
        <w:rPr>
          <w:lang w:val="es-CO"/>
        </w:rPr>
        <w:t>.</w:t>
      </w:r>
    </w:p>
    <w:p w:rsidRPr="000B0C05" w:rsidR="008E7A44" w:rsidP="00761D58" w:rsidRDefault="008E7A44" w14:paraId="44D90E80" w14:textId="77777777">
      <w:pPr>
        <w:numPr>
          <w:ilvl w:val="12"/>
          <w:numId w:val="0"/>
        </w:numPr>
        <w:snapToGrid w:val="0"/>
        <w:spacing w:line="360" w:lineRule="auto"/>
        <w:ind w:firstLine="720"/>
        <w:rPr>
          <w:lang w:val="es-CO"/>
        </w:rPr>
      </w:pPr>
    </w:p>
    <w:p w:rsidRPr="00A11A8D" w:rsidR="00761D58" w:rsidP="00761D58" w:rsidRDefault="00761D58" w14:paraId="77DFB3DC" w14:textId="77777777">
      <w:pPr>
        <w:pStyle w:val="Ttulo2"/>
        <w:snapToGrid w:val="0"/>
        <w:spacing w:line="360" w:lineRule="auto"/>
      </w:pPr>
      <w:bookmarkStart w:name="_Toc59125051" w:id="13"/>
      <w:r w:rsidRPr="00A11A8D">
        <w:t>Justificación.</w:t>
      </w:r>
      <w:bookmarkEnd w:id="13"/>
    </w:p>
    <w:p w:rsidR="00761D58" w:rsidP="00761D58" w:rsidRDefault="00761D58" w14:paraId="726E0930" w14:textId="603FDA4D">
      <w:pPr>
        <w:snapToGrid w:val="0"/>
        <w:spacing w:line="360" w:lineRule="auto"/>
        <w:rPr>
          <w:color w:val="000000" w:themeColor="text1"/>
        </w:rPr>
      </w:pPr>
      <w:r w:rsidRPr="00A11A8D">
        <w:rPr>
          <w:color w:val="000000" w:themeColor="text1"/>
        </w:rPr>
        <w:t>S</w:t>
      </w:r>
      <w:r>
        <w:rPr>
          <w:color w:val="000000" w:themeColor="text1"/>
        </w:rPr>
        <w:t xml:space="preserve">obre la base de los elementos señalados es válido mencionar que el impacto del </w:t>
      </w:r>
      <w:r w:rsidR="002F5749">
        <w:rPr>
          <w:color w:val="000000" w:themeColor="text1"/>
        </w:rPr>
        <w:t>Covid</w:t>
      </w:r>
      <w:r w:rsidR="00C833B0">
        <w:rPr>
          <w:color w:val="000000" w:themeColor="text1"/>
        </w:rPr>
        <w:t>-</w:t>
      </w:r>
      <w:r w:rsidR="002F5749">
        <w:rPr>
          <w:color w:val="000000" w:themeColor="text1"/>
        </w:rPr>
        <w:t>19</w:t>
      </w:r>
      <w:r>
        <w:rPr>
          <w:color w:val="000000" w:themeColor="text1"/>
        </w:rPr>
        <w:t xml:space="preserve"> va </w:t>
      </w:r>
      <w:r>
        <w:t>más allá del sector de la salud, afectando a</w:t>
      </w:r>
      <w:r w:rsidR="000F6800">
        <w:t xml:space="preserve">l sector empresarial y </w:t>
      </w:r>
      <w:r>
        <w:t xml:space="preserve">a la población en general. </w:t>
      </w:r>
      <w:r w:rsidR="00E5159F">
        <w:t xml:space="preserve">Por esta razón, </w:t>
      </w:r>
      <w:r w:rsidR="003031A4">
        <w:t>es necesario entender qu</w:t>
      </w:r>
      <w:r w:rsidR="000F6800">
        <w:t>e</w:t>
      </w:r>
      <w:r w:rsidR="003031A4">
        <w:t xml:space="preserve"> </w:t>
      </w:r>
      <w:r w:rsidRPr="00E5159F" w:rsidR="00E5159F">
        <w:t>el equilibrio emocional puede verse afectado por aspectos como</w:t>
      </w:r>
      <w:r w:rsidR="00E5159F">
        <w:t>:</w:t>
      </w:r>
      <w:r w:rsidRPr="00E5159F" w:rsidR="00E5159F">
        <w:t xml:space="preserve"> miedo, tristeza, ansiedad</w:t>
      </w:r>
      <w:r w:rsidR="00E5159F">
        <w:t>,</w:t>
      </w:r>
      <w:r w:rsidRPr="00E5159F" w:rsidR="00E5159F">
        <w:t xml:space="preserve"> preocupación</w:t>
      </w:r>
      <w:r w:rsidR="00E5159F">
        <w:t>,</w:t>
      </w:r>
      <w:r w:rsidRPr="00E5159F" w:rsidR="00E5159F">
        <w:t xml:space="preserve"> estrés y distimias</w:t>
      </w:r>
      <w:r w:rsidR="000F6800">
        <w:t>.</w:t>
      </w:r>
      <w:r w:rsidRPr="00E5159F" w:rsidR="00E5159F">
        <w:t xml:space="preserve"> </w:t>
      </w:r>
      <w:r w:rsidR="000F6800">
        <w:t>A</w:t>
      </w:r>
      <w:r w:rsidRPr="00E5159F" w:rsidR="00E5159F">
        <w:t>sumid</w:t>
      </w:r>
      <w:r w:rsidR="000F6800">
        <w:t>o</w:t>
      </w:r>
      <w:r w:rsidRPr="00E5159F" w:rsidR="00E5159F">
        <w:t>s</w:t>
      </w:r>
      <w:r w:rsidR="000F6800">
        <w:t>,</w:t>
      </w:r>
      <w:r w:rsidRPr="00E5159F" w:rsidR="00E5159F">
        <w:t xml:space="preserve"> </w:t>
      </w:r>
      <w:r w:rsidR="000F6800">
        <w:t>según</w:t>
      </w:r>
      <w:r w:rsidRPr="00E5159F" w:rsidR="00E5159F">
        <w:t xml:space="preserve"> </w:t>
      </w:r>
      <w:r w:rsidR="0005705A">
        <w:t xml:space="preserve">la </w:t>
      </w:r>
      <w:r w:rsidR="00E5159F">
        <w:t>OPS y OMS</w:t>
      </w:r>
      <w:r w:rsidRPr="00E5159F" w:rsidR="00E5159F">
        <w:t xml:space="preserve"> </w:t>
      </w:r>
      <w:r w:rsidR="00E5159F">
        <w:t>(2020)</w:t>
      </w:r>
      <w:r w:rsidR="0005705A">
        <w:t>,</w:t>
      </w:r>
      <w:r w:rsidR="00E5159F">
        <w:t xml:space="preserve"> </w:t>
      </w:r>
      <w:r w:rsidRPr="00E5159F" w:rsidR="00E5159F">
        <w:t>como “reacciones comunes y comprensibles”</w:t>
      </w:r>
      <w:r w:rsidR="00651C32">
        <w:t xml:space="preserve"> </w:t>
      </w:r>
      <w:r w:rsidRPr="00E5159F" w:rsidR="00E5159F">
        <w:t>que deben ser intervenidas de forma asertiva y oportuna por la propia persona que las evidencia</w:t>
      </w:r>
      <w:r w:rsidR="00651C32">
        <w:t xml:space="preserve">, basándose en </w:t>
      </w:r>
      <w:r w:rsidRPr="00E5159F" w:rsidR="00E5159F">
        <w:t>sus estrategias de afrontamiento</w:t>
      </w:r>
      <w:r w:rsidR="00651C32">
        <w:t>.</w:t>
      </w:r>
      <w:r w:rsidR="000F6800">
        <w:t xml:space="preserve"> </w:t>
      </w:r>
      <w:r w:rsidR="00651C32">
        <w:t xml:space="preserve">Así mismo, </w:t>
      </w:r>
      <w:r w:rsidRPr="00E5159F" w:rsidR="00E5159F">
        <w:t xml:space="preserve">desde el plano laboral se </w:t>
      </w:r>
      <w:r w:rsidR="00651C32">
        <w:t>requiere</w:t>
      </w:r>
      <w:r w:rsidRPr="00E5159F" w:rsidR="00E5159F">
        <w:t xml:space="preserve"> </w:t>
      </w:r>
      <w:r w:rsidR="000F6800">
        <w:t>de un</w:t>
      </w:r>
      <w:r w:rsidR="00651C32">
        <w:t xml:space="preserve"> </w:t>
      </w:r>
      <w:r w:rsidRPr="00E5159F" w:rsidR="00E5159F">
        <w:t xml:space="preserve">acompañamiento </w:t>
      </w:r>
      <w:r w:rsidR="000F6800">
        <w:t>para</w:t>
      </w:r>
      <w:r w:rsidRPr="00E5159F" w:rsidR="00E5159F">
        <w:t xml:space="preserve"> promover la salud y prevenir la enfermedad mental “grave e incapacitante” a la que podría llegar </w:t>
      </w:r>
      <w:r w:rsidR="00327730">
        <w:t>el</w:t>
      </w:r>
      <w:r w:rsidRPr="00E5159F" w:rsidR="00E5159F">
        <w:t xml:space="preserve"> trabajador de mantener este estado</w:t>
      </w:r>
      <w:r w:rsidR="00651C32">
        <w:t>, sin una gestión efectiva y oportuna de la situación.</w:t>
      </w:r>
      <w:r w:rsidR="00E5159F">
        <w:t xml:space="preserve"> </w:t>
      </w:r>
      <w:r>
        <w:t>Por esta razón, con esta investigación, a</w:t>
      </w:r>
      <w:r>
        <w:rPr>
          <w:color w:val="000000" w:themeColor="text1"/>
        </w:rPr>
        <w:t xml:space="preserve">l conocer el impacto del </w:t>
      </w:r>
      <w:r w:rsidR="002F5749">
        <w:rPr>
          <w:color w:val="000000" w:themeColor="text1"/>
        </w:rPr>
        <w:t>Covid-19</w:t>
      </w:r>
      <w:r>
        <w:rPr>
          <w:color w:val="000000" w:themeColor="text1"/>
        </w:rPr>
        <w:t xml:space="preserve"> en </w:t>
      </w:r>
      <w:r w:rsidR="00C833B0">
        <w:rPr>
          <w:color w:val="000000" w:themeColor="text1"/>
        </w:rPr>
        <w:t xml:space="preserve">los trabajadores y en </w:t>
      </w:r>
      <w:r>
        <w:rPr>
          <w:color w:val="000000" w:themeColor="text1"/>
        </w:rPr>
        <w:t xml:space="preserve">la CVL, se </w:t>
      </w:r>
      <w:r w:rsidR="00651C32">
        <w:rPr>
          <w:color w:val="000000" w:themeColor="text1"/>
        </w:rPr>
        <w:t xml:space="preserve">busca </w:t>
      </w:r>
      <w:r>
        <w:rPr>
          <w:color w:val="000000" w:themeColor="text1"/>
        </w:rPr>
        <w:t>promo</w:t>
      </w:r>
      <w:r w:rsidR="008C630A">
        <w:rPr>
          <w:color w:val="000000" w:themeColor="text1"/>
        </w:rPr>
        <w:t>ver</w:t>
      </w:r>
      <w:r>
        <w:rPr>
          <w:color w:val="000000" w:themeColor="text1"/>
        </w:rPr>
        <w:t xml:space="preserve"> estrategias de afrontamiento para ser aplicados </w:t>
      </w:r>
      <w:r w:rsidR="00651C32">
        <w:rPr>
          <w:color w:val="000000" w:themeColor="text1"/>
        </w:rPr>
        <w:t>en</w:t>
      </w:r>
      <w:r>
        <w:rPr>
          <w:color w:val="000000" w:themeColor="text1"/>
        </w:rPr>
        <w:t xml:space="preserve"> Transelca y en cualquier otra empresa del </w:t>
      </w:r>
      <w:r w:rsidR="008C630A">
        <w:rPr>
          <w:color w:val="000000" w:themeColor="text1"/>
        </w:rPr>
        <w:t>p</w:t>
      </w:r>
      <w:r>
        <w:rPr>
          <w:color w:val="000000" w:themeColor="text1"/>
        </w:rPr>
        <w:t>aís</w:t>
      </w:r>
      <w:r w:rsidR="008C630A">
        <w:rPr>
          <w:color w:val="000000" w:themeColor="text1"/>
        </w:rPr>
        <w:t>,</w:t>
      </w:r>
      <w:r>
        <w:rPr>
          <w:color w:val="000000" w:themeColor="text1"/>
        </w:rPr>
        <w:t xml:space="preserve"> afectadas por el</w:t>
      </w:r>
      <w:r w:rsidR="00651C32">
        <w:rPr>
          <w:color w:val="000000" w:themeColor="text1"/>
        </w:rPr>
        <w:t xml:space="preserve"> </w:t>
      </w:r>
      <w:r>
        <w:rPr>
          <w:color w:val="000000" w:themeColor="text1"/>
        </w:rPr>
        <w:t xml:space="preserve">virus o </w:t>
      </w:r>
      <w:r w:rsidR="00327730">
        <w:rPr>
          <w:color w:val="000000" w:themeColor="text1"/>
        </w:rPr>
        <w:t>en</w:t>
      </w:r>
      <w:r>
        <w:rPr>
          <w:color w:val="000000" w:themeColor="text1"/>
        </w:rPr>
        <w:t xml:space="preserve"> condiciones similares.</w:t>
      </w:r>
    </w:p>
    <w:p w:rsidRPr="00A11A8D" w:rsidR="008867B4" w:rsidP="005B1499" w:rsidRDefault="008867B4" w14:paraId="6D44A84A" w14:textId="6B70F360">
      <w:pPr>
        <w:pStyle w:val="Ttulo1"/>
      </w:pPr>
      <w:bookmarkStart w:name="_Toc9501965" w:id="14"/>
      <w:bookmarkStart w:name="_Toc285535805" w:id="15"/>
      <w:bookmarkStart w:name="_Toc410627900" w:id="16"/>
      <w:bookmarkStart w:name="_Toc59125052" w:id="17"/>
      <w:r w:rsidRPr="00A11A8D">
        <w:lastRenderedPageBreak/>
        <w:t xml:space="preserve">Capítulo </w:t>
      </w:r>
      <w:r w:rsidR="00A80FD5">
        <w:t>2</w:t>
      </w:r>
      <w:r w:rsidR="003E21A6">
        <w:t>.</w:t>
      </w:r>
      <w:r w:rsidRPr="00A11A8D">
        <w:br/>
      </w:r>
      <w:r w:rsidRPr="0052605D">
        <w:t>Marco de referencia</w:t>
      </w:r>
      <w:r w:rsidRPr="0052605D" w:rsidR="003E21A6">
        <w:t>.</w:t>
      </w:r>
      <w:bookmarkEnd w:id="14"/>
      <w:bookmarkEnd w:id="17"/>
    </w:p>
    <w:p w:rsidR="00724BE8" w:rsidP="00724BE8" w:rsidRDefault="00724BE8" w14:paraId="3BC78F7F" w14:textId="155EF449">
      <w:pPr>
        <w:numPr>
          <w:ilvl w:val="12"/>
          <w:numId w:val="0"/>
        </w:numPr>
        <w:snapToGrid w:val="0"/>
        <w:spacing w:line="360" w:lineRule="auto"/>
        <w:ind w:firstLine="720"/>
      </w:pPr>
      <w:r w:rsidRPr="00B76A97">
        <w:t xml:space="preserve">Se presenta a continuación el desarrollo </w:t>
      </w:r>
      <w:r w:rsidRPr="00B76A97" w:rsidR="00317DA7">
        <w:t xml:space="preserve">conceptual, teórico y empírico </w:t>
      </w:r>
      <w:r w:rsidRPr="00B76A97">
        <w:t>de las variables de estudio como ejes centrales de la investigación.</w:t>
      </w:r>
      <w:r>
        <w:t xml:space="preserve"> </w:t>
      </w:r>
    </w:p>
    <w:p w:rsidR="00724BE8" w:rsidP="00724BE8" w:rsidRDefault="00724BE8" w14:paraId="71D8C011" w14:textId="77777777">
      <w:pPr>
        <w:numPr>
          <w:ilvl w:val="12"/>
          <w:numId w:val="0"/>
        </w:numPr>
        <w:snapToGrid w:val="0"/>
        <w:spacing w:line="360" w:lineRule="auto"/>
        <w:ind w:firstLine="720"/>
      </w:pPr>
    </w:p>
    <w:p w:rsidR="00EE249E" w:rsidP="00EE249E" w:rsidRDefault="00724BE8" w14:paraId="2DD63BB6" w14:textId="4E04B360">
      <w:pPr>
        <w:pStyle w:val="Ttulo2"/>
        <w:snapToGrid w:val="0"/>
        <w:spacing w:line="360" w:lineRule="auto"/>
      </w:pPr>
      <w:bookmarkStart w:name="_Toc59125053" w:id="18"/>
      <w:r w:rsidRPr="00A11A8D">
        <w:t>Marco conceptual.</w:t>
      </w:r>
      <w:bookmarkEnd w:id="18"/>
    </w:p>
    <w:p w:rsidRPr="00EE249E" w:rsidR="00960E5C" w:rsidP="00EE249E" w:rsidRDefault="00EE249E" w14:paraId="465B45BA" w14:textId="53CB250F">
      <w:pPr>
        <w:numPr>
          <w:ilvl w:val="12"/>
          <w:numId w:val="0"/>
        </w:numPr>
        <w:snapToGrid w:val="0"/>
        <w:spacing w:line="360" w:lineRule="auto"/>
        <w:ind w:firstLine="720"/>
      </w:pPr>
      <w:r>
        <w:t>E</w:t>
      </w:r>
      <w:r w:rsidR="009D0DE9">
        <w:t>l Covid 19 en T</w:t>
      </w:r>
      <w:r>
        <w:t>esauro se ubica en el concepto genérico de virus</w:t>
      </w:r>
      <w:r w:rsidR="002E6BB6">
        <w:t>,</w:t>
      </w:r>
      <w:r>
        <w:t xml:space="preserve"> como </w:t>
      </w:r>
      <w:r w:rsidRPr="00EE249E" w:rsidR="00724BE8">
        <w:t>enfermedad transmisible relacionada a su vez con los conceptos de epidemia y pandemia</w:t>
      </w:r>
      <w:r w:rsidRPr="00EE249E" w:rsidR="00BC3ADF">
        <w:t>,</w:t>
      </w:r>
      <w:r w:rsidRPr="00EE249E" w:rsidR="00724BE8">
        <w:t xml:space="preserve"> siendo este último adaptado a la investigación en curso.</w:t>
      </w:r>
      <w:r w:rsidRPr="00EE249E" w:rsidR="000F1B09">
        <w:t xml:space="preserve"> (UNESCO, 2020)</w:t>
      </w:r>
    </w:p>
    <w:p w:rsidR="009D0DE9" w:rsidP="009D0DE9" w:rsidRDefault="00724BE8" w14:paraId="164DCAE2" w14:textId="77777777">
      <w:pPr>
        <w:spacing w:line="360" w:lineRule="auto"/>
        <w:ind w:firstLine="720"/>
      </w:pPr>
      <w:r>
        <w:t xml:space="preserve">El virus identificado como </w:t>
      </w:r>
      <w:r w:rsidR="009D0DE9">
        <w:t xml:space="preserve">SARS COV2 - </w:t>
      </w:r>
      <w:r>
        <w:t>C</w:t>
      </w:r>
      <w:r w:rsidR="00EE249E">
        <w:t>ovid</w:t>
      </w:r>
      <w:r>
        <w:t xml:space="preserve">-19, se presenta en algunos casos de forma leve y otros casos pueden ser graves e incluso llegar a la muerte. </w:t>
      </w:r>
      <w:r w:rsidR="002609C4">
        <w:t>A</w:t>
      </w:r>
      <w:r>
        <w:t>fecta de forma diferente a las personas</w:t>
      </w:r>
      <w:r w:rsidR="00131D7D">
        <w:t>,</w:t>
      </w:r>
      <w:r>
        <w:t xml:space="preserve"> siendo frecuente los casos asintomáticos con </w:t>
      </w:r>
      <w:r w:rsidR="00BC3ADF">
        <w:t>un alto grado de p</w:t>
      </w:r>
      <w:r>
        <w:t xml:space="preserve">ropagación. </w:t>
      </w:r>
    </w:p>
    <w:p w:rsidR="00724BE8" w:rsidP="009D0DE9" w:rsidRDefault="009D0DE9" w14:paraId="1E86F672" w14:textId="09499347">
      <w:pPr>
        <w:spacing w:line="360" w:lineRule="auto"/>
        <w:ind w:firstLine="720"/>
      </w:pPr>
      <w:r>
        <w:t xml:space="preserve">La </w:t>
      </w:r>
      <w:r w:rsidR="00186A93">
        <w:t>CVL</w:t>
      </w:r>
      <w:r>
        <w:rPr>
          <w:bCs/>
        </w:rPr>
        <w:t xml:space="preserve"> </w:t>
      </w:r>
      <w:r w:rsidR="00724BE8">
        <w:rPr>
          <w:bCs/>
        </w:rPr>
        <w:t>asociada con las condiciones de trabajo</w:t>
      </w:r>
      <w:r w:rsidR="0052605D">
        <w:rPr>
          <w:bCs/>
        </w:rPr>
        <w:t>,</w:t>
      </w:r>
      <w:r w:rsidR="00724BE8">
        <w:rPr>
          <w:bCs/>
        </w:rPr>
        <w:t xml:space="preserve"> como concepto genérico según Tesauro, </w:t>
      </w:r>
      <w:r w:rsidR="0052605D">
        <w:rPr>
          <w:bCs/>
        </w:rPr>
        <w:t xml:space="preserve">está </w:t>
      </w:r>
      <w:r w:rsidR="00724BE8">
        <w:rPr>
          <w:bCs/>
        </w:rPr>
        <w:t xml:space="preserve">relacionada con conceptos como ambiente, organización, seguridad y satisfacción en el trabajo, concepto que a su vez la asocia con el estrés </w:t>
      </w:r>
      <w:r w:rsidRPr="00D0359B" w:rsidR="00724BE8">
        <w:rPr>
          <w:bCs/>
        </w:rPr>
        <w:t>menta</w:t>
      </w:r>
      <w:r w:rsidR="007836B7">
        <w:rPr>
          <w:bCs/>
        </w:rPr>
        <w:t>l (UNESCO, 2020).</w:t>
      </w:r>
      <w:r w:rsidR="0052605D">
        <w:rPr>
          <w:bCs/>
        </w:rPr>
        <w:t xml:space="preserve"> </w:t>
      </w:r>
      <w:r w:rsidR="0075168A">
        <w:rPr>
          <w:bCs/>
        </w:rPr>
        <w:t>S</w:t>
      </w:r>
      <w:r w:rsidR="00186A93">
        <w:t xml:space="preserve">e visualiza como </w:t>
      </w:r>
      <w:r w:rsidR="00724BE8">
        <w:t>uno de los co</w:t>
      </w:r>
      <w:r w:rsidRPr="00A10CF9" w:rsidR="00724BE8">
        <w:t xml:space="preserve">mponentes primordiales </w:t>
      </w:r>
      <w:r>
        <w:t xml:space="preserve">de bienestar </w:t>
      </w:r>
      <w:r w:rsidR="00186A93">
        <w:t xml:space="preserve">a nivel </w:t>
      </w:r>
      <w:r w:rsidRPr="00A10CF9" w:rsidR="00724BE8">
        <w:t>organizacion</w:t>
      </w:r>
      <w:r w:rsidR="00186A93">
        <w:t>al</w:t>
      </w:r>
      <w:r w:rsidRPr="00A10CF9" w:rsidR="00724BE8">
        <w:t xml:space="preserve">, </w:t>
      </w:r>
      <w:r w:rsidR="00724BE8">
        <w:t xml:space="preserve">se da como una relación reciproca </w:t>
      </w:r>
      <w:r w:rsidRPr="00C1210D" w:rsidR="00724BE8">
        <w:t xml:space="preserve">en </w:t>
      </w:r>
      <w:r w:rsidR="00724BE8">
        <w:t xml:space="preserve">la cual </w:t>
      </w:r>
      <w:r w:rsidRPr="00C1210D" w:rsidR="00724BE8">
        <w:t xml:space="preserve">los trabajadores </w:t>
      </w:r>
      <w:r w:rsidR="00724BE8">
        <w:t>satisfacen</w:t>
      </w:r>
      <w:r w:rsidRPr="00C1210D" w:rsidR="00724BE8">
        <w:t xml:space="preserve"> </w:t>
      </w:r>
      <w:r w:rsidR="00724BE8">
        <w:t xml:space="preserve">en alto grado sus </w:t>
      </w:r>
      <w:r w:rsidRPr="00C1210D" w:rsidR="00724BE8">
        <w:t>necesidades y expectativas personales, laborales y profesionales</w:t>
      </w:r>
      <w:r w:rsidR="00724BE8">
        <w:t>, y la empresa a su vez gana en productividad</w:t>
      </w:r>
      <w:r w:rsidR="0052605D">
        <w:t>.</w:t>
      </w:r>
      <w:r w:rsidR="006A0454">
        <w:t xml:space="preserve"> (Cruz, 2018)</w:t>
      </w:r>
    </w:p>
    <w:p w:rsidR="006A0454" w:rsidP="006A0454" w:rsidRDefault="006A0454" w14:paraId="164DF6B5" w14:textId="77777777">
      <w:pPr>
        <w:snapToGrid w:val="0"/>
        <w:spacing w:line="360" w:lineRule="auto"/>
      </w:pPr>
    </w:p>
    <w:p w:rsidR="002328B0" w:rsidP="002609C4" w:rsidRDefault="00724BE8" w14:paraId="42B2A371" w14:textId="7668811D">
      <w:pPr>
        <w:pStyle w:val="Ttulo2"/>
        <w:tabs>
          <w:tab w:val="center" w:pos="4320"/>
        </w:tabs>
        <w:snapToGrid w:val="0"/>
        <w:spacing w:line="360" w:lineRule="auto"/>
      </w:pPr>
      <w:bookmarkStart w:name="_Toc59125054" w:id="19"/>
      <w:r w:rsidRPr="00A11A8D">
        <w:t>Marco teórico.</w:t>
      </w:r>
      <w:bookmarkEnd w:id="19"/>
    </w:p>
    <w:p w:rsidR="00651F4D" w:rsidP="00651F4D" w:rsidRDefault="00AE713A" w14:paraId="3090EEE4" w14:textId="0ECF9E2F">
      <w:pPr>
        <w:numPr>
          <w:ilvl w:val="12"/>
          <w:numId w:val="0"/>
        </w:numPr>
        <w:snapToGrid w:val="0"/>
        <w:spacing w:line="360" w:lineRule="auto"/>
        <w:ind w:firstLine="720"/>
      </w:pPr>
      <w:r>
        <w:rPr>
          <w:lang w:val="es-CO"/>
        </w:rPr>
        <w:t xml:space="preserve">Hernández-Vicente et al. (como se citó </w:t>
      </w:r>
      <w:r w:rsidR="00811A25">
        <w:rPr>
          <w:lang w:val="es-CO"/>
        </w:rPr>
        <w:t>en</w:t>
      </w:r>
      <w:r>
        <w:rPr>
          <w:lang w:val="es-CO"/>
        </w:rPr>
        <w:t xml:space="preserve"> Cruz, 2018)</w:t>
      </w:r>
      <w:r w:rsidRPr="00D86F4B" w:rsidR="00D86F4B">
        <w:t xml:space="preserve"> proponen su teoría de la calidad de vida laboral en las organizaciones saludables, para el grupo</w:t>
      </w:r>
      <w:r w:rsidR="00651F4D">
        <w:t xml:space="preserve"> investigador</w:t>
      </w:r>
      <w:r w:rsidR="00D86F4B">
        <w:t>,</w:t>
      </w:r>
      <w:r w:rsidRPr="00D86F4B" w:rsidR="00D86F4B">
        <w:t xml:space="preserve"> estos planteamientos constituyen los referentes básicos del estudio en curso.</w:t>
      </w:r>
    </w:p>
    <w:p w:rsidR="002328B0" w:rsidP="002328B0" w:rsidRDefault="002328B0" w14:paraId="3F99F05F" w14:textId="073AD0DC">
      <w:pPr>
        <w:numPr>
          <w:ilvl w:val="12"/>
          <w:numId w:val="0"/>
        </w:numPr>
        <w:snapToGrid w:val="0"/>
        <w:spacing w:line="360" w:lineRule="auto"/>
        <w:ind w:firstLine="720"/>
        <w:rPr>
          <w:lang w:val="es-CO"/>
        </w:rPr>
      </w:pPr>
      <w:r>
        <w:t xml:space="preserve">Al abordar el tema de </w:t>
      </w:r>
      <w:r w:rsidR="00186A93">
        <w:t xml:space="preserve">CVL </w:t>
      </w:r>
      <w:r>
        <w:t xml:space="preserve">es preciso recordar que </w:t>
      </w:r>
      <w:r w:rsidR="00186A93">
        <w:t>su</w:t>
      </w:r>
      <w:r>
        <w:t xml:space="preserve"> objetivo</w:t>
      </w:r>
      <w:r w:rsidR="00186A93">
        <w:t xml:space="preserve"> se orienta </w:t>
      </w:r>
      <w:r>
        <w:t xml:space="preserve">a la valoración de </w:t>
      </w:r>
      <w:r w:rsidRPr="004923CB">
        <w:t>las vivencias</w:t>
      </w:r>
      <w:r>
        <w:t xml:space="preserve"> y </w:t>
      </w:r>
      <w:r w:rsidRPr="004923CB">
        <w:t xml:space="preserve">percepciones </w:t>
      </w:r>
      <w:r>
        <w:t xml:space="preserve">que se forjan los trabajadores sobre sus </w:t>
      </w:r>
      <w:r w:rsidRPr="004923CB">
        <w:t>ambientes de trabajo</w:t>
      </w:r>
      <w:r>
        <w:t xml:space="preserve">. Los cuales son </w:t>
      </w:r>
      <w:r w:rsidRPr="004923CB">
        <w:t>medidos a fin de</w:t>
      </w:r>
      <w:r>
        <w:t xml:space="preserve"> propender por</w:t>
      </w:r>
      <w:r w:rsidRPr="004923CB">
        <w:t xml:space="preserve"> </w:t>
      </w:r>
      <w:r>
        <w:t>una</w:t>
      </w:r>
      <w:r w:rsidRPr="004923CB">
        <w:t xml:space="preserve"> mejora continua</w:t>
      </w:r>
      <w:r>
        <w:t xml:space="preserve"> y cuya percepción puede incluir diversos componentes. </w:t>
      </w:r>
      <w:r w:rsidR="0082590D">
        <w:t xml:space="preserve">Como referentes de este estudio se opta por la concepción de CVL desde las organizaciones saludables, representada por </w:t>
      </w:r>
      <w:r>
        <w:lastRenderedPageBreak/>
        <w:t xml:space="preserve">autores como </w:t>
      </w:r>
      <w:r w:rsidRPr="00C57F2E">
        <w:rPr>
          <w:lang w:val="es-CO"/>
        </w:rPr>
        <w:t xml:space="preserve">Hernández-Vicente et al. </w:t>
      </w:r>
      <w:r>
        <w:rPr>
          <w:lang w:val="es-CO"/>
        </w:rPr>
        <w:t xml:space="preserve">(como se </w:t>
      </w:r>
      <w:r w:rsidRPr="00C57F2E">
        <w:rPr>
          <w:lang w:val="es-CO"/>
        </w:rPr>
        <w:t>cit</w:t>
      </w:r>
      <w:r>
        <w:rPr>
          <w:lang w:val="es-CO"/>
        </w:rPr>
        <w:t>ó</w:t>
      </w:r>
      <w:r w:rsidRPr="00C57F2E">
        <w:rPr>
          <w:lang w:val="es-CO"/>
        </w:rPr>
        <w:t xml:space="preserve"> </w:t>
      </w:r>
      <w:r w:rsidR="00811A25">
        <w:rPr>
          <w:lang w:val="es-CO"/>
        </w:rPr>
        <w:t>en</w:t>
      </w:r>
      <w:r w:rsidRPr="00C57F2E">
        <w:rPr>
          <w:lang w:val="es-CO"/>
        </w:rPr>
        <w:t xml:space="preserve"> </w:t>
      </w:r>
      <w:r w:rsidRPr="00481820">
        <w:rPr>
          <w:lang w:val="es-CO"/>
        </w:rPr>
        <w:t xml:space="preserve">Cruz, 2018) </w:t>
      </w:r>
      <w:r w:rsidRPr="00481820" w:rsidR="0082590D">
        <w:rPr>
          <w:lang w:val="es-CO"/>
        </w:rPr>
        <w:t>quienes</w:t>
      </w:r>
      <w:r w:rsidRPr="00481820" w:rsidR="0067388D">
        <w:rPr>
          <w:lang w:val="es-CO"/>
        </w:rPr>
        <w:t xml:space="preserve">, como se mencionó anteriormente, describen </w:t>
      </w:r>
      <w:r w:rsidRPr="00481820">
        <w:rPr>
          <w:lang w:val="es-CO"/>
        </w:rPr>
        <w:t>los siguientes componentes “el apoyo social, la salud organizacional y la salud de los empleados”</w:t>
      </w:r>
      <w:r w:rsidRPr="00481820" w:rsidR="009D0DE9">
        <w:rPr>
          <w:lang w:val="es-CO"/>
        </w:rPr>
        <w:t xml:space="preserve"> (</w:t>
      </w:r>
      <w:r w:rsidRPr="00481820" w:rsidR="00D86F4B">
        <w:rPr>
          <w:lang w:val="es-CO"/>
        </w:rPr>
        <w:t>p.62</w:t>
      </w:r>
      <w:r w:rsidRPr="00481820" w:rsidR="009D0DE9">
        <w:rPr>
          <w:lang w:val="es-CO"/>
        </w:rPr>
        <w:t>)</w:t>
      </w:r>
      <w:r w:rsidRPr="00481820" w:rsidR="0067388D">
        <w:rPr>
          <w:lang w:val="es-CO"/>
        </w:rPr>
        <w:t>;</w:t>
      </w:r>
      <w:r w:rsidR="0067388D">
        <w:rPr>
          <w:lang w:val="es-CO"/>
        </w:rPr>
        <w:t xml:space="preserve"> e</w:t>
      </w:r>
      <w:r>
        <w:rPr>
          <w:lang w:val="es-CO"/>
        </w:rPr>
        <w:t xml:space="preserve">n los cuales, el concepto de salud </w:t>
      </w:r>
      <w:r w:rsidR="00F869BF">
        <w:rPr>
          <w:lang w:val="es-CO"/>
        </w:rPr>
        <w:t xml:space="preserve">corresponde a una dimensión </w:t>
      </w:r>
      <w:r w:rsidR="0067388D">
        <w:rPr>
          <w:lang w:val="es-CO"/>
        </w:rPr>
        <w:t>muy importante</w:t>
      </w:r>
      <w:r>
        <w:rPr>
          <w:lang w:val="es-CO"/>
        </w:rPr>
        <w:t xml:space="preserve">, tanto en el campo personal como organizacional. Es </w:t>
      </w:r>
      <w:r w:rsidR="0067388D">
        <w:rPr>
          <w:lang w:val="es-CO"/>
        </w:rPr>
        <w:t>oportuno</w:t>
      </w:r>
      <w:r>
        <w:rPr>
          <w:lang w:val="es-CO"/>
        </w:rPr>
        <w:t xml:space="preserve"> recalcar que, en este último campo, las empresas manejan acciones de promoción de la salud y de prevención de la enfermedad, a través de los sistemas de vigilancia epidemiológica, como el de riesgo psicosocial y de salud mental. Además, deben mantener actualizado el diagnostico de condiciones de salud de los trabajadores, que puede verse afectado de forma especial en el campo de la salud mental</w:t>
      </w:r>
      <w:r w:rsidRPr="008B5FF0">
        <w:rPr>
          <w:lang w:val="es-CO"/>
        </w:rPr>
        <w:t xml:space="preserve"> por las condiciones del Covid-19</w:t>
      </w:r>
      <w:r>
        <w:rPr>
          <w:lang w:val="es-CO"/>
        </w:rPr>
        <w:t xml:space="preserve">. Esta investigación suministra información de alta relevancia al respecto. </w:t>
      </w:r>
    </w:p>
    <w:p w:rsidR="002328B0" w:rsidP="002328B0" w:rsidRDefault="0067388D" w14:paraId="0FA7301A" w14:textId="285E038C">
      <w:pPr>
        <w:numPr>
          <w:ilvl w:val="12"/>
          <w:numId w:val="0"/>
        </w:numPr>
        <w:snapToGrid w:val="0"/>
        <w:spacing w:line="360" w:lineRule="auto"/>
        <w:ind w:firstLine="720"/>
        <w:rPr>
          <w:lang w:val="es-CO"/>
        </w:rPr>
      </w:pPr>
      <w:r>
        <w:rPr>
          <w:lang w:val="es-CO"/>
        </w:rPr>
        <w:t>De acuerdo a lo anterior</w:t>
      </w:r>
      <w:r w:rsidR="002328B0">
        <w:rPr>
          <w:lang w:val="es-CO"/>
        </w:rPr>
        <w:t xml:space="preserve">, </w:t>
      </w:r>
      <w:r w:rsidRPr="00353698" w:rsidR="002328B0">
        <w:rPr>
          <w:lang w:val="es-CO"/>
        </w:rPr>
        <w:t xml:space="preserve">Hernández-Vicente et al. (como se citó </w:t>
      </w:r>
      <w:r w:rsidR="00811A25">
        <w:rPr>
          <w:lang w:val="es-CO"/>
        </w:rPr>
        <w:t>en</w:t>
      </w:r>
      <w:r w:rsidRPr="00353698" w:rsidR="002328B0">
        <w:rPr>
          <w:lang w:val="es-CO"/>
        </w:rPr>
        <w:t xml:space="preserve"> Cruz, 2018)</w:t>
      </w:r>
      <w:r w:rsidR="002328B0">
        <w:rPr>
          <w:lang w:val="es-CO"/>
        </w:rPr>
        <w:t xml:space="preserve"> </w:t>
      </w:r>
      <w:r>
        <w:rPr>
          <w:lang w:val="es-CO"/>
        </w:rPr>
        <w:t>resaltan</w:t>
      </w:r>
      <w:r w:rsidR="002328B0">
        <w:rPr>
          <w:lang w:val="es-CO"/>
        </w:rPr>
        <w:t xml:space="preserve"> la importancia del apoyo social</w:t>
      </w:r>
      <w:r>
        <w:rPr>
          <w:lang w:val="es-CO"/>
        </w:rPr>
        <w:t>, l</w:t>
      </w:r>
      <w:r w:rsidR="002328B0">
        <w:rPr>
          <w:lang w:val="es-CO"/>
        </w:rPr>
        <w:t>levando a que tanto la salud como el apoyo social, en el marco del Covid-19, cobren gran importancia</w:t>
      </w:r>
      <w:r>
        <w:rPr>
          <w:lang w:val="es-CO"/>
        </w:rPr>
        <w:t xml:space="preserve">, </w:t>
      </w:r>
      <w:r w:rsidR="002328B0">
        <w:rPr>
          <w:lang w:val="es-CO"/>
        </w:rPr>
        <w:t>por ser estos aspectos afectados directa o indirectamente por el virus. En cuanto, a la salud por el riesgo del contagio y los temores frente al mismo, y en relación</w:t>
      </w:r>
      <w:r>
        <w:rPr>
          <w:lang w:val="es-CO"/>
        </w:rPr>
        <w:t xml:space="preserve"> </w:t>
      </w:r>
      <w:r w:rsidR="002328B0">
        <w:rPr>
          <w:lang w:val="es-CO"/>
        </w:rPr>
        <w:t xml:space="preserve">con el apoyo social por las medidas de aislamiento y la cuarentena que obligan al teletrabajo. </w:t>
      </w:r>
    </w:p>
    <w:p w:rsidR="002328B0" w:rsidP="002328B0" w:rsidRDefault="002328B0" w14:paraId="6E906202" w14:textId="4F253AED">
      <w:pPr>
        <w:numPr>
          <w:ilvl w:val="12"/>
          <w:numId w:val="0"/>
        </w:numPr>
        <w:snapToGrid w:val="0"/>
        <w:spacing w:line="360" w:lineRule="auto"/>
        <w:ind w:firstLine="720"/>
      </w:pPr>
      <w:r>
        <w:rPr>
          <w:lang w:val="es-CO"/>
        </w:rPr>
        <w:t xml:space="preserve">Este planteamiento se ve reforzado por otros autores quienes brindan todo el sustento para la valoración de la salud mental como elemento que determina el mencionado impacto; según lo establecido por </w:t>
      </w:r>
      <w:r w:rsidRPr="00C57F2E">
        <w:t>Kim y Ryu</w:t>
      </w:r>
      <w:r>
        <w:t xml:space="preserve"> (como se </w:t>
      </w:r>
      <w:r w:rsidRPr="00C57F2E">
        <w:t>cit</w:t>
      </w:r>
      <w:r>
        <w:t>ó</w:t>
      </w:r>
      <w:r w:rsidRPr="00C57F2E">
        <w:t xml:space="preserve"> </w:t>
      </w:r>
      <w:r w:rsidR="00E65A16">
        <w:t>en</w:t>
      </w:r>
      <w:r w:rsidRPr="00C57F2E">
        <w:t xml:space="preserve"> Cruz</w:t>
      </w:r>
      <w:r>
        <w:t>,</w:t>
      </w:r>
      <w:r w:rsidRPr="00C57F2E">
        <w:t xml:space="preserve"> 201</w:t>
      </w:r>
      <w:r>
        <w:t>8</w:t>
      </w:r>
      <w:r w:rsidRPr="00C57F2E">
        <w:t xml:space="preserve">) enfatizan </w:t>
      </w:r>
      <w:r>
        <w:t>“</w:t>
      </w:r>
      <w:r w:rsidRPr="00C57F2E">
        <w:t>en lo vital que es establecer relaciones directas entre variables como, por ejemplo, la salud física y mental del trabajador</w:t>
      </w:r>
      <w:r>
        <w:t>”</w:t>
      </w:r>
      <w:r w:rsidR="00062B53">
        <w:t xml:space="preserve"> (p.62)</w:t>
      </w:r>
      <w:r>
        <w:t>. Estos planteamientos evidencian la interdependencia entre las variables</w:t>
      </w:r>
      <w:r w:rsidR="00432637">
        <w:t>,</w:t>
      </w:r>
      <w:r>
        <w:t xml:space="preserve"> pues la nueva forma de trabajo hace un aporte al </w:t>
      </w:r>
      <w:r w:rsidRPr="00707F62">
        <w:t>tema de salud mental</w:t>
      </w:r>
      <w:r>
        <w:t xml:space="preserve"> y viceversa, y ambos inciden sobre la percepción de la CVL</w:t>
      </w:r>
      <w:r w:rsidR="009D58BA">
        <w:t>.</w:t>
      </w:r>
    </w:p>
    <w:p w:rsidR="00DE76C7" w:rsidP="00DE76C7" w:rsidRDefault="009D58BA" w14:paraId="68284263" w14:textId="5A5F826F">
      <w:pPr>
        <w:spacing w:line="360" w:lineRule="auto"/>
        <w:ind w:firstLine="720"/>
      </w:pPr>
      <w:r>
        <w:t xml:space="preserve">Retomando </w:t>
      </w:r>
      <w:r w:rsidR="002328B0">
        <w:t xml:space="preserve">el apoyo social </w:t>
      </w:r>
      <w:r w:rsidR="0013218A">
        <w:t xml:space="preserve">como componente clave de la CVL es válido intuir que éste ha sido </w:t>
      </w:r>
      <w:r w:rsidR="002328B0">
        <w:t>debilitado en el marco de la pandemia por acciones concretas</w:t>
      </w:r>
      <w:r w:rsidR="00432637">
        <w:t>,</w:t>
      </w:r>
      <w:r w:rsidR="002328B0">
        <w:t xml:space="preserve"> como</w:t>
      </w:r>
      <w:r w:rsidR="00432637">
        <w:t>:</w:t>
      </w:r>
      <w:r w:rsidR="002328B0">
        <w:t xml:space="preserve"> </w:t>
      </w:r>
      <w:r w:rsidR="00DE76C7">
        <w:t>el aislamiento social</w:t>
      </w:r>
      <w:r w:rsidR="002328B0">
        <w:t>, la</w:t>
      </w:r>
      <w:r w:rsidR="00DE76C7">
        <w:t xml:space="preserve"> cuarentena </w:t>
      </w:r>
      <w:r w:rsidR="002328B0">
        <w:t>y el distanci</w:t>
      </w:r>
      <w:r w:rsidR="0013218A">
        <w:t>a</w:t>
      </w:r>
      <w:r w:rsidR="002328B0">
        <w:t>miento</w:t>
      </w:r>
      <w:r w:rsidR="0013218A">
        <w:t xml:space="preserve"> </w:t>
      </w:r>
      <w:r w:rsidR="00432637">
        <w:t>físico,</w:t>
      </w:r>
      <w:r w:rsidR="002328B0">
        <w:t xml:space="preserve"> </w:t>
      </w:r>
      <w:r w:rsidR="00DE76C7">
        <w:t xml:space="preserve">adoptadas en la </w:t>
      </w:r>
      <w:r w:rsidR="00432637">
        <w:t>R</w:t>
      </w:r>
      <w:r w:rsidR="00DE76C7">
        <w:t>esolución 38</w:t>
      </w:r>
      <w:r w:rsidR="00871975">
        <w:t>5</w:t>
      </w:r>
      <w:r w:rsidR="00DE76C7">
        <w:t xml:space="preserve"> de 2020.  </w:t>
      </w:r>
    </w:p>
    <w:p w:rsidR="00E95692" w:rsidP="00443A1F" w:rsidRDefault="0013218A" w14:paraId="7474C0A5" w14:textId="1D28ECA6">
      <w:pPr>
        <w:autoSpaceDE w:val="0"/>
        <w:autoSpaceDN w:val="0"/>
        <w:adjustRightInd w:val="0"/>
        <w:spacing w:line="360" w:lineRule="auto"/>
        <w:ind w:firstLine="720"/>
      </w:pPr>
      <w:r w:rsidRPr="00E95692">
        <w:t xml:space="preserve">Al </w:t>
      </w:r>
      <w:r w:rsidRPr="00E95692" w:rsidR="00E95692">
        <w:t xml:space="preserve">mismo </w:t>
      </w:r>
      <w:r w:rsidRPr="00E95692">
        <w:t>tiempo</w:t>
      </w:r>
      <w:r w:rsidRPr="00E95692" w:rsidR="00E95692">
        <w:t>,</w:t>
      </w:r>
      <w:r w:rsidRPr="00E95692">
        <w:t xml:space="preserve"> se evidencian también afectaciones a nivel de la salud, que inciden en la CVL, al ser como lo plantean los autores de referencia un componente </w:t>
      </w:r>
      <w:r w:rsidRPr="00E95692">
        <w:lastRenderedPageBreak/>
        <w:t>básico y determinante de ésta</w:t>
      </w:r>
      <w:r w:rsidR="00186A93">
        <w:t xml:space="preserve">. </w:t>
      </w:r>
      <w:r w:rsidR="00D46451">
        <w:t>La pandemia a nivel personal puede</w:t>
      </w:r>
      <w:r w:rsidR="00186A93">
        <w:t xml:space="preserve">, </w:t>
      </w:r>
      <w:r w:rsidRPr="002D113E">
        <w:t>s</w:t>
      </w:r>
      <w:r w:rsidRPr="002D113E" w:rsidR="00DE76C7">
        <w:t>egún Ramírez</w:t>
      </w:r>
      <w:r w:rsidRPr="002D113E" w:rsidR="002D113E">
        <w:t>-Ortiz</w:t>
      </w:r>
      <w:r w:rsidRPr="002D113E" w:rsidR="00DE76C7">
        <w:t xml:space="preserve"> et al</w:t>
      </w:r>
      <w:r w:rsidRPr="002D113E" w:rsidR="00767F50">
        <w:t>.</w:t>
      </w:r>
      <w:r w:rsidRPr="002D113E" w:rsidR="00DE76C7">
        <w:t xml:space="preserve"> (2020) </w:t>
      </w:r>
      <w:r w:rsidRPr="002D113E" w:rsidR="00186A93">
        <w:t>“</w:t>
      </w:r>
      <w:r w:rsidRPr="002D113E">
        <w:t xml:space="preserve">el </w:t>
      </w:r>
      <w:r w:rsidRPr="002D113E" w:rsidR="00DE76C7">
        <w:t xml:space="preserve">aislamiento social, </w:t>
      </w:r>
      <w:r w:rsidRPr="002D113E" w:rsidR="00186A93">
        <w:t>la</w:t>
      </w:r>
      <w:r w:rsidRPr="002D113E" w:rsidR="00DE76C7">
        <w:t xml:space="preserve"> movilidad restringida y pobre contac</w:t>
      </w:r>
      <w:r w:rsidRPr="00E95692" w:rsidR="00DE76C7">
        <w:t>to con los demás</w:t>
      </w:r>
      <w:r w:rsidR="00E95692">
        <w:t>,</w:t>
      </w:r>
      <w:r w:rsidRPr="00E95692" w:rsidR="00DE76C7">
        <w:t xml:space="preserve"> son vulnerables a presentar complicaciones psiquiátricas que van desde síntomas aislados hasta el desarrollo de un trastorno mental como insomnio, ansiedad, depresión y trastorno por estrés postraumático</w:t>
      </w:r>
      <w:r w:rsidR="00186A93">
        <w:t>”</w:t>
      </w:r>
      <w:r w:rsidR="00994C69">
        <w:t xml:space="preserve"> (p.4)</w:t>
      </w:r>
      <w:r w:rsidRPr="00E95692" w:rsidR="00DE76C7">
        <w:t xml:space="preserve">. </w:t>
      </w:r>
      <w:r w:rsidRPr="00E95692" w:rsidR="009D58BA">
        <w:t xml:space="preserve">Elementos que se asocian e inciden en la condición de salud de los trabajadores y de la organización afectando así la CVL. </w:t>
      </w:r>
    </w:p>
    <w:p w:rsidR="00443A1F" w:rsidP="00443A1F" w:rsidRDefault="00DE76C7" w14:paraId="3E4737CB" w14:textId="3EF8CFBC">
      <w:pPr>
        <w:autoSpaceDE w:val="0"/>
        <w:autoSpaceDN w:val="0"/>
        <w:adjustRightInd w:val="0"/>
        <w:spacing w:line="360" w:lineRule="auto"/>
        <w:ind w:firstLine="720"/>
        <w:rPr>
          <w:color w:val="000000"/>
        </w:rPr>
      </w:pPr>
      <w:r w:rsidRPr="00E95692">
        <w:t xml:space="preserve">En </w:t>
      </w:r>
      <w:r w:rsidR="00D46451">
        <w:t>“</w:t>
      </w:r>
      <w:r w:rsidRPr="00E95692">
        <w:t xml:space="preserve">el contexto de una pandemia es importante tener en consideración la pérdida de funcionamiento que puede acompañar a la enfermedad adquirida, y esto a su vez representarse </w:t>
      </w:r>
      <w:r w:rsidRPr="00DC503E">
        <w:rPr>
          <w:color w:val="000000"/>
        </w:rPr>
        <w:t>en desmoralización y desamparo, llegando a</w:t>
      </w:r>
      <w:r>
        <w:rPr>
          <w:color w:val="000000"/>
        </w:rPr>
        <w:t xml:space="preserve"> </w:t>
      </w:r>
      <w:r w:rsidRPr="00DC503E">
        <w:rPr>
          <w:color w:val="000000"/>
        </w:rPr>
        <w:t>configurar un estado de duelo</w:t>
      </w:r>
      <w:r w:rsidR="00D46451">
        <w:rPr>
          <w:color w:val="000000"/>
        </w:rPr>
        <w:t>”</w:t>
      </w:r>
      <w:r w:rsidRPr="009D58BA" w:rsidR="009D58BA">
        <w:rPr>
          <w:highlight w:val="yellow"/>
        </w:rPr>
        <w:t xml:space="preserve"> </w:t>
      </w:r>
      <w:r w:rsidR="00E932F9">
        <w:t>(</w:t>
      </w:r>
      <w:r w:rsidRPr="00767F50" w:rsidR="009D58BA">
        <w:t>Ramírez</w:t>
      </w:r>
      <w:r w:rsidR="00E932F9">
        <w:t>-Ortiz</w:t>
      </w:r>
      <w:r w:rsidRPr="00767F50" w:rsidR="009D58BA">
        <w:t xml:space="preserve"> et al</w:t>
      </w:r>
      <w:r w:rsidRPr="00767F50" w:rsidR="00767F50">
        <w:t>.</w:t>
      </w:r>
      <w:r w:rsidR="00E932F9">
        <w:t xml:space="preserve">, </w:t>
      </w:r>
      <w:r w:rsidRPr="00767F50" w:rsidR="009D58BA">
        <w:t>2020</w:t>
      </w:r>
      <w:r w:rsidR="00E932F9">
        <w:t>, p.</w:t>
      </w:r>
      <w:r w:rsidR="00726CD7">
        <w:t>4</w:t>
      </w:r>
      <w:r w:rsidRPr="00767F50" w:rsidR="009D58BA">
        <w:t>)</w:t>
      </w:r>
      <w:r w:rsidRPr="00767F50">
        <w:rPr>
          <w:color w:val="000000"/>
        </w:rPr>
        <w:t>.</w:t>
      </w:r>
      <w:r w:rsidR="00DD1432">
        <w:rPr>
          <w:color w:val="000000"/>
        </w:rPr>
        <w:t xml:space="preserve"> Condición que impacta la interacción en todos sus espacios, de allí que sus efectos recaigan sobre el ambiente de trabajo afectando la CVL.</w:t>
      </w:r>
    </w:p>
    <w:p w:rsidR="0005334F" w:rsidP="00B31D62" w:rsidRDefault="00B31D62" w14:paraId="4C5C8E22" w14:textId="77777777">
      <w:pPr>
        <w:autoSpaceDE w:val="0"/>
        <w:autoSpaceDN w:val="0"/>
        <w:adjustRightInd w:val="0"/>
        <w:spacing w:line="360" w:lineRule="auto"/>
        <w:ind w:firstLine="720"/>
      </w:pPr>
      <w:r>
        <w:rPr>
          <w:bCs/>
        </w:rPr>
        <w:t xml:space="preserve">El </w:t>
      </w:r>
      <w:r w:rsidR="00443A1F">
        <w:rPr>
          <w:bCs/>
        </w:rPr>
        <w:t>distanciamiento físico</w:t>
      </w:r>
      <w:r>
        <w:rPr>
          <w:bCs/>
        </w:rPr>
        <w:t xml:space="preserve"> limita el apoyo social </w:t>
      </w:r>
      <w:r w:rsidR="009D58BA">
        <w:rPr>
          <w:bCs/>
        </w:rPr>
        <w:t xml:space="preserve">al </w:t>
      </w:r>
      <w:r>
        <w:rPr>
          <w:bCs/>
        </w:rPr>
        <w:t>obliga</w:t>
      </w:r>
      <w:r w:rsidR="009D58BA">
        <w:rPr>
          <w:bCs/>
        </w:rPr>
        <w:t>r</w:t>
      </w:r>
      <w:r>
        <w:rPr>
          <w:bCs/>
        </w:rPr>
        <w:t xml:space="preserve"> a </w:t>
      </w:r>
      <w:r w:rsidRPr="00CF43EC" w:rsidR="00DD1432">
        <w:t>acatar normas</w:t>
      </w:r>
      <w:r w:rsidR="009D58BA">
        <w:t xml:space="preserve"> como</w:t>
      </w:r>
      <w:r w:rsidRPr="00CF43EC" w:rsidR="00DD1432">
        <w:t>:</w:t>
      </w:r>
      <w:r w:rsidR="00DD1432">
        <w:t xml:space="preserve"> </w:t>
      </w:r>
    </w:p>
    <w:p w:rsidRPr="00CF43EC" w:rsidR="00DD1432" w:rsidP="0005334F" w:rsidRDefault="00EF5E97" w14:paraId="0D2CD252" w14:textId="39BC4DB5">
      <w:pPr>
        <w:autoSpaceDE w:val="0"/>
        <w:autoSpaceDN w:val="0"/>
        <w:adjustRightInd w:val="0"/>
        <w:spacing w:line="360" w:lineRule="auto"/>
        <w:ind w:left="397"/>
      </w:pPr>
      <w:r>
        <w:t>“</w:t>
      </w:r>
      <w:r w:rsidR="002B72BD">
        <w:t>M</w:t>
      </w:r>
      <w:r w:rsidRPr="00CF43EC" w:rsidR="00DD1432">
        <w:t>antener una distancia de dos metros entre persona y persona</w:t>
      </w:r>
      <w:r w:rsidR="00DD1432">
        <w:t xml:space="preserve">; </w:t>
      </w:r>
      <w:r w:rsidR="009D58BA">
        <w:t>s</w:t>
      </w:r>
      <w:r w:rsidRPr="00CF43EC" w:rsidR="00DD1432">
        <w:t>uprimir gestos y saludos de contacto físico como besos, abrazos y apretones de manos</w:t>
      </w:r>
      <w:r w:rsidR="00DD1432">
        <w:t xml:space="preserve">; </w:t>
      </w:r>
      <w:r w:rsidR="009D58BA">
        <w:t>e</w:t>
      </w:r>
      <w:r w:rsidRPr="00CF43EC" w:rsidR="00DD1432">
        <w:t>vitar reuniones grupales y aglomeraciones de personas</w:t>
      </w:r>
      <w:r w:rsidR="00DD1432">
        <w:t xml:space="preserve">; </w:t>
      </w:r>
      <w:r w:rsidR="00B31D62">
        <w:t>h</w:t>
      </w:r>
      <w:r w:rsidRPr="00CF43EC" w:rsidR="00DD1432">
        <w:t>acer cuarentena</w:t>
      </w:r>
      <w:r w:rsidR="00824CF4">
        <w:t>,</w:t>
      </w:r>
      <w:r w:rsidRPr="00CF43EC" w:rsidR="00DD1432">
        <w:t xml:space="preserve"> es decir, aislarse en el hogar por un tiempo determinado, de forma voluntaria o en obediencia a las autoridades y expertos (con o sin síntomas)</w:t>
      </w:r>
      <w:r w:rsidR="00DD1432">
        <w:t xml:space="preserve"> y r</w:t>
      </w:r>
      <w:r w:rsidRPr="00CF43EC" w:rsidR="00DD1432">
        <w:t>espetar las normas de contingencia de los establecimientos públicos (trazados en el suelo, aforo permitido, entre otras)</w:t>
      </w:r>
      <w:r>
        <w:t>”</w:t>
      </w:r>
      <w:r w:rsidRPr="00CF43EC" w:rsidR="00DD1432">
        <w:t>.</w:t>
      </w:r>
      <w:r w:rsidR="00824CF4">
        <w:t xml:space="preserve"> (OMS, 2020</w:t>
      </w:r>
      <w:r w:rsidR="00137232">
        <w:t>, p.1</w:t>
      </w:r>
      <w:r w:rsidR="00824CF4">
        <w:t>)</w:t>
      </w:r>
    </w:p>
    <w:p w:rsidR="00DD1432" w:rsidP="00443A1F" w:rsidRDefault="00443A1F" w14:paraId="56A38EC3" w14:textId="702785E9">
      <w:pPr>
        <w:autoSpaceDE w:val="0"/>
        <w:autoSpaceDN w:val="0"/>
        <w:adjustRightInd w:val="0"/>
        <w:spacing w:line="360" w:lineRule="auto"/>
        <w:ind w:firstLine="720"/>
      </w:pPr>
      <w:r>
        <w:rPr>
          <w:color w:val="000000"/>
        </w:rPr>
        <w:t>En consecuencia</w:t>
      </w:r>
      <w:r w:rsidR="00D213F4">
        <w:rPr>
          <w:color w:val="000000"/>
        </w:rPr>
        <w:t>,</w:t>
      </w:r>
      <w:r>
        <w:rPr>
          <w:color w:val="000000"/>
        </w:rPr>
        <w:t xml:space="preserve"> </w:t>
      </w:r>
      <w:r w:rsidR="009D58BA">
        <w:rPr>
          <w:color w:val="000000"/>
        </w:rPr>
        <w:t>para</w:t>
      </w:r>
      <w:r>
        <w:rPr>
          <w:color w:val="000000"/>
        </w:rPr>
        <w:t xml:space="preserve"> mantener estas medidas la</w:t>
      </w:r>
      <w:r w:rsidR="00B31D62">
        <w:rPr>
          <w:color w:val="000000"/>
        </w:rPr>
        <w:t>s</w:t>
      </w:r>
      <w:r>
        <w:rPr>
          <w:color w:val="000000"/>
        </w:rPr>
        <w:t xml:space="preserve"> </w:t>
      </w:r>
      <w:r w:rsidR="00B31D62">
        <w:rPr>
          <w:color w:val="000000"/>
        </w:rPr>
        <w:t xml:space="preserve">empresas </w:t>
      </w:r>
      <w:r>
        <w:rPr>
          <w:color w:val="000000"/>
        </w:rPr>
        <w:t>se ve</w:t>
      </w:r>
      <w:r w:rsidR="00B31D62">
        <w:rPr>
          <w:color w:val="000000"/>
        </w:rPr>
        <w:t>n</w:t>
      </w:r>
      <w:r>
        <w:rPr>
          <w:color w:val="000000"/>
        </w:rPr>
        <w:t xml:space="preserve"> avocada</w:t>
      </w:r>
      <w:r w:rsidR="00B31D62">
        <w:rPr>
          <w:color w:val="000000"/>
        </w:rPr>
        <w:t>s</w:t>
      </w:r>
      <w:r>
        <w:rPr>
          <w:color w:val="000000"/>
        </w:rPr>
        <w:t xml:space="preserve"> a </w:t>
      </w:r>
      <w:r w:rsidRPr="00B91CB8">
        <w:rPr>
          <w:color w:val="000000"/>
        </w:rPr>
        <w:t>enfrentar n</w:t>
      </w:r>
      <w:r w:rsidRPr="00B91CB8" w:rsidR="00DD1432">
        <w:t>uevas formas de trabajo</w:t>
      </w:r>
      <w:r w:rsidR="00D213F4">
        <w:t>. E</w:t>
      </w:r>
      <w:r w:rsidRPr="00B91CB8" w:rsidR="00317DA7">
        <w:t>n Colombia</w:t>
      </w:r>
      <w:r w:rsidR="00271196">
        <w:t>, l</w:t>
      </w:r>
      <w:r w:rsidRPr="002A6D01" w:rsidR="00724BE8">
        <w:t xml:space="preserve">as decisiones del gobierno central </w:t>
      </w:r>
      <w:r w:rsidR="00271196">
        <w:t>ha</w:t>
      </w:r>
      <w:r w:rsidR="009E4709">
        <w:t>n</w:t>
      </w:r>
      <w:r w:rsidR="00271196">
        <w:t xml:space="preserve"> </w:t>
      </w:r>
      <w:r w:rsidRPr="002A6D01" w:rsidR="00724BE8">
        <w:t>determina</w:t>
      </w:r>
      <w:r w:rsidR="00271196">
        <w:t>do</w:t>
      </w:r>
      <w:r w:rsidR="00CB0D9D">
        <w:t xml:space="preserve"> </w:t>
      </w:r>
      <w:r w:rsidRPr="002A6D01" w:rsidR="00724BE8">
        <w:t xml:space="preserve">el </w:t>
      </w:r>
      <w:r>
        <w:t xml:space="preserve">teletrabajo y el </w:t>
      </w:r>
      <w:r w:rsidRPr="002A6D01" w:rsidR="00724BE8">
        <w:t>trabajo</w:t>
      </w:r>
      <w:r w:rsidRPr="002A6D01" w:rsidR="002A6D01">
        <w:t xml:space="preserve"> en casa</w:t>
      </w:r>
      <w:r w:rsidR="00CB0D9D">
        <w:t>,</w:t>
      </w:r>
      <w:r w:rsidRPr="002A6D01" w:rsidR="00724BE8">
        <w:t xml:space="preserve"> como</w:t>
      </w:r>
      <w:r w:rsidR="00724BE8">
        <w:t xml:space="preserve"> medida</w:t>
      </w:r>
      <w:r w:rsidR="00DE76C7">
        <w:t>s</w:t>
      </w:r>
      <w:r w:rsidR="00724BE8">
        <w:t xml:space="preserve"> </w:t>
      </w:r>
      <w:r w:rsidR="00CB0D9D">
        <w:t xml:space="preserve">adicionales </w:t>
      </w:r>
      <w:r w:rsidR="00724BE8">
        <w:t>para controlar la velocidad de expansión del contagio</w:t>
      </w:r>
      <w:r w:rsidR="006D1087">
        <w:t xml:space="preserve">, </w:t>
      </w:r>
      <w:r>
        <w:t>l</w:t>
      </w:r>
      <w:r w:rsidR="00CB0D9D">
        <w:t>o</w:t>
      </w:r>
      <w:r>
        <w:t xml:space="preserve">s cuales se </w:t>
      </w:r>
      <w:r w:rsidR="008B1F84">
        <w:t>desarrolla</w:t>
      </w:r>
      <w:r>
        <w:t>n</w:t>
      </w:r>
      <w:r w:rsidR="008B1F84">
        <w:t xml:space="preserve"> en el mismo espacio de vivienda</w:t>
      </w:r>
      <w:r w:rsidR="008B5125">
        <w:t>, i</w:t>
      </w:r>
      <w:r w:rsidR="00CB0D9D">
        <w:t>mp</w:t>
      </w:r>
      <w:r w:rsidR="008B1F84">
        <w:t>acta</w:t>
      </w:r>
      <w:r w:rsidR="00CB0D9D">
        <w:t>ndo</w:t>
      </w:r>
      <w:r w:rsidR="008B1F84">
        <w:t xml:space="preserve"> de forma determinante la manera como se </w:t>
      </w:r>
      <w:r>
        <w:t xml:space="preserve">asumen ambas </w:t>
      </w:r>
      <w:r w:rsidR="008B1F84">
        <w:t>viv</w:t>
      </w:r>
      <w:r>
        <w:t>encias</w:t>
      </w:r>
      <w:r w:rsidR="000B0597">
        <w:t xml:space="preserve"> y e</w:t>
      </w:r>
      <w:r w:rsidR="008B5125">
        <w:t>n especial</w:t>
      </w:r>
      <w:r w:rsidR="00CB0D9D">
        <w:t>,</w:t>
      </w:r>
      <w:r w:rsidR="000B0597">
        <w:t xml:space="preserve"> afectando</w:t>
      </w:r>
      <w:r w:rsidR="008B5125">
        <w:t xml:space="preserve"> la vivencia </w:t>
      </w:r>
      <w:r w:rsidR="008B1F84">
        <w:t>laboral</w:t>
      </w:r>
      <w:r w:rsidR="00CB0D9D">
        <w:t xml:space="preserve"> </w:t>
      </w:r>
      <w:r w:rsidR="008048EB">
        <w:t xml:space="preserve">ya </w:t>
      </w:r>
      <w:r w:rsidR="00CB0D9D">
        <w:t>que</w:t>
      </w:r>
      <w:r w:rsidR="009E4709">
        <w:t xml:space="preserve"> se propician alteraciones</w:t>
      </w:r>
      <w:r w:rsidR="008048EB">
        <w:t xml:space="preserve"> c</w:t>
      </w:r>
      <w:r w:rsidR="000B0597">
        <w:t>onsiderables por e</w:t>
      </w:r>
      <w:r w:rsidR="009E4709">
        <w:t xml:space="preserve">l uso de tecnologías poco comunes en </w:t>
      </w:r>
      <w:r w:rsidR="00CB0D9D">
        <w:t xml:space="preserve">el </w:t>
      </w:r>
      <w:r w:rsidR="000B0597">
        <w:t>espacio</w:t>
      </w:r>
      <w:r w:rsidR="009E4709">
        <w:t xml:space="preserve"> empresarial</w:t>
      </w:r>
      <w:r w:rsidR="000B0597">
        <w:t xml:space="preserve">, </w:t>
      </w:r>
      <w:r w:rsidRPr="000B0597" w:rsidR="000B0597">
        <w:t xml:space="preserve">generando que la CVL reciba toda esta carga </w:t>
      </w:r>
      <w:r>
        <w:t>por las demandas del trabajo, las jornadas</w:t>
      </w:r>
      <w:r w:rsidR="00024E37">
        <w:t xml:space="preserve"> laborales</w:t>
      </w:r>
      <w:r>
        <w:t>, los medios de comunicación y la virtualidad</w:t>
      </w:r>
      <w:r w:rsidR="000B0597">
        <w:t xml:space="preserve"> en general.</w:t>
      </w:r>
      <w:r w:rsidRPr="006D1087" w:rsidR="006D1087">
        <w:t xml:space="preserve"> (Resolución 385, 2020)</w:t>
      </w:r>
    </w:p>
    <w:p w:rsidR="009E4709" w:rsidP="009E4709" w:rsidRDefault="009E4709" w14:paraId="4B2F5D20" w14:textId="28018844">
      <w:pPr>
        <w:numPr>
          <w:ilvl w:val="12"/>
          <w:numId w:val="0"/>
        </w:numPr>
        <w:snapToGrid w:val="0"/>
        <w:spacing w:line="360" w:lineRule="auto"/>
        <w:ind w:firstLine="720"/>
      </w:pPr>
      <w:r>
        <w:t>Si bien</w:t>
      </w:r>
      <w:r w:rsidR="00024E37">
        <w:t>,</w:t>
      </w:r>
      <w:r>
        <w:t xml:space="preserve"> e</w:t>
      </w:r>
      <w:r w:rsidR="0041537D">
        <w:t>strategias como el teletrabajo a</w:t>
      </w:r>
      <w:r w:rsidR="00B708B5">
        <w:t>portan</w:t>
      </w:r>
      <w:r w:rsidR="0041537D">
        <w:t xml:space="preserve"> a reducir el contacto</w:t>
      </w:r>
      <w:r w:rsidR="00B708B5">
        <w:t xml:space="preserve"> interpersonal</w:t>
      </w:r>
      <w:r w:rsidR="0041537D">
        <w:t xml:space="preserve">, </w:t>
      </w:r>
      <w:r>
        <w:t>a</w:t>
      </w:r>
      <w:r w:rsidR="0041537D">
        <w:t xml:space="preserve"> evita</w:t>
      </w:r>
      <w:r>
        <w:t>r</w:t>
      </w:r>
      <w:r w:rsidR="0041537D">
        <w:t xml:space="preserve"> el uso </w:t>
      </w:r>
      <w:r>
        <w:t xml:space="preserve">masivo </w:t>
      </w:r>
      <w:r w:rsidR="0041537D">
        <w:t>de</w:t>
      </w:r>
      <w:r>
        <w:t>l</w:t>
      </w:r>
      <w:r w:rsidR="0041537D">
        <w:t xml:space="preserve"> transporte público y el estar en oficinas exponiéndose al </w:t>
      </w:r>
      <w:r w:rsidR="0041537D">
        <w:lastRenderedPageBreak/>
        <w:t xml:space="preserve">contacto con </w:t>
      </w:r>
      <w:r>
        <w:t>otras personas</w:t>
      </w:r>
      <w:r w:rsidR="0041537D">
        <w:t xml:space="preserve">. </w:t>
      </w:r>
      <w:r w:rsidRPr="00205E75">
        <w:t>Las consecuencias de esta nueva forma de trabajo se observan con el tiempo, los efectos son indudables, comenzando por la</w:t>
      </w:r>
      <w:r w:rsidR="001610DA">
        <w:t xml:space="preserve">s alteraciones de la jornada o </w:t>
      </w:r>
      <w:r w:rsidRPr="00205E75">
        <w:t>el tiempo del trabajo, la suspensión de los contratos o incluso el despido de los empleados</w:t>
      </w:r>
      <w:r w:rsidR="00024E37">
        <w:t>. E</w:t>
      </w:r>
      <w:r w:rsidR="001610DA">
        <w:t xml:space="preserve">ste mecanismo </w:t>
      </w:r>
      <w:r w:rsidRPr="00205E75">
        <w:t xml:space="preserve">permite posibilidades para que los trabajadores puedan seguir </w:t>
      </w:r>
      <w:r w:rsidR="001610DA">
        <w:t>laborando</w:t>
      </w:r>
      <w:r w:rsidRPr="00205E75">
        <w:t xml:space="preserve"> sin exponer su salud</w:t>
      </w:r>
      <w:r w:rsidR="001610DA">
        <w:t xml:space="preserve">, asumir </w:t>
      </w:r>
      <w:r w:rsidRPr="00205E75">
        <w:t>compromisos familiares</w:t>
      </w:r>
      <w:r w:rsidR="001610DA">
        <w:t>,</w:t>
      </w:r>
      <w:r w:rsidRPr="00205E75">
        <w:t xml:space="preserve"> cuida</w:t>
      </w:r>
      <w:r w:rsidR="00B76DAD">
        <w:t>r</w:t>
      </w:r>
      <w:r w:rsidRPr="00205E75">
        <w:t xml:space="preserve"> de los hijos</w:t>
      </w:r>
      <w:r w:rsidR="00B76DAD">
        <w:t xml:space="preserve"> </w:t>
      </w:r>
      <w:r w:rsidRPr="00205E75">
        <w:t xml:space="preserve">o de los abuelos que estén en el hogar y, a su vez, la empresa mantiene un equilibrio </w:t>
      </w:r>
      <w:r w:rsidR="00024E37">
        <w:t xml:space="preserve">de </w:t>
      </w:r>
      <w:r w:rsidRPr="00205E75">
        <w:t>actividad durante la crisis</w:t>
      </w:r>
      <w:r w:rsidR="00C71599">
        <w:t xml:space="preserve">, para que </w:t>
      </w:r>
      <w:r w:rsidR="00B708B5">
        <w:t>“</w:t>
      </w:r>
      <w:r w:rsidR="00C71599">
        <w:t>u</w:t>
      </w:r>
      <w:r>
        <w:t>na vez la situación mejore en el país se conside</w:t>
      </w:r>
      <w:r w:rsidR="00C71599">
        <w:t>re</w:t>
      </w:r>
      <w:r>
        <w:t xml:space="preserve"> revisar los casos en los que se optó por el trabajo en casa</w:t>
      </w:r>
      <w:r w:rsidR="00C71599">
        <w:t xml:space="preserve"> o el teletrabajo</w:t>
      </w:r>
      <w:r>
        <w:t xml:space="preserve"> y </w:t>
      </w:r>
      <w:r w:rsidR="00C71599">
        <w:t xml:space="preserve">se determine </w:t>
      </w:r>
      <w:r>
        <w:t>si se continua con est</w:t>
      </w:r>
      <w:r w:rsidR="00C71599">
        <w:t>os</w:t>
      </w:r>
      <w:r>
        <w:t xml:space="preserve"> método</w:t>
      </w:r>
      <w:r w:rsidR="00C71599">
        <w:t>s</w:t>
      </w:r>
      <w:r w:rsidR="00B708B5">
        <w:t>”</w:t>
      </w:r>
      <w:r w:rsidRPr="00117054">
        <w:t>.</w:t>
      </w:r>
      <w:r w:rsidR="00117054">
        <w:t xml:space="preserve"> </w:t>
      </w:r>
      <w:r w:rsidRPr="00117054">
        <w:t>(Niño, 2020)</w:t>
      </w:r>
    </w:p>
    <w:p w:rsidR="00CB0D9D" w:rsidP="009E4709" w:rsidRDefault="00821C94" w14:paraId="6122C665" w14:textId="733A8E25">
      <w:pPr>
        <w:numPr>
          <w:ilvl w:val="12"/>
          <w:numId w:val="0"/>
        </w:numPr>
        <w:snapToGrid w:val="0"/>
        <w:spacing w:line="360" w:lineRule="auto"/>
        <w:ind w:firstLine="720"/>
      </w:pPr>
      <w:r>
        <w:t xml:space="preserve">Por todo lo anterior, </w:t>
      </w:r>
      <w:r w:rsidR="009D58BA">
        <w:t>desde la óptica de las organizaciones saludables y acorde con los planteamientos</w:t>
      </w:r>
      <w:r>
        <w:t xml:space="preserve">, ya mencionados, </w:t>
      </w:r>
      <w:r w:rsidR="009D58BA">
        <w:t xml:space="preserve">de </w:t>
      </w:r>
      <w:r w:rsidRPr="00C57F2E" w:rsidR="009D58BA">
        <w:rPr>
          <w:lang w:val="es-CO"/>
        </w:rPr>
        <w:t xml:space="preserve">Hernández-Vicente et al. </w:t>
      </w:r>
      <w:r w:rsidR="009D58BA">
        <w:rPr>
          <w:lang w:val="es-CO"/>
        </w:rPr>
        <w:t xml:space="preserve">(como se </w:t>
      </w:r>
      <w:r w:rsidRPr="00C57F2E" w:rsidR="009D58BA">
        <w:rPr>
          <w:lang w:val="es-CO"/>
        </w:rPr>
        <w:t>cit</w:t>
      </w:r>
      <w:r w:rsidR="009D58BA">
        <w:rPr>
          <w:lang w:val="es-CO"/>
        </w:rPr>
        <w:t>ó</w:t>
      </w:r>
      <w:r w:rsidRPr="00C57F2E" w:rsidR="009D58BA">
        <w:rPr>
          <w:lang w:val="es-CO"/>
        </w:rPr>
        <w:t xml:space="preserve"> </w:t>
      </w:r>
      <w:r w:rsidR="00657FBF">
        <w:rPr>
          <w:lang w:val="es-CO"/>
        </w:rPr>
        <w:t>en</w:t>
      </w:r>
      <w:r w:rsidRPr="00C57F2E" w:rsidR="009D58BA">
        <w:rPr>
          <w:lang w:val="es-CO"/>
        </w:rPr>
        <w:t xml:space="preserve"> Cruz</w:t>
      </w:r>
      <w:r w:rsidR="009D58BA">
        <w:rPr>
          <w:lang w:val="es-CO"/>
        </w:rPr>
        <w:t>,</w:t>
      </w:r>
      <w:r w:rsidRPr="00C57F2E" w:rsidR="009D58BA">
        <w:rPr>
          <w:lang w:val="es-CO"/>
        </w:rPr>
        <w:t xml:space="preserve"> 2018</w:t>
      </w:r>
      <w:r w:rsidR="009D58BA">
        <w:rPr>
          <w:lang w:val="es-CO"/>
        </w:rPr>
        <w:t xml:space="preserve">) y de </w:t>
      </w:r>
      <w:r w:rsidRPr="00C57F2E" w:rsidR="009D58BA">
        <w:t>Kim y Ryu</w:t>
      </w:r>
      <w:r w:rsidR="009D58BA">
        <w:t xml:space="preserve"> (como se </w:t>
      </w:r>
      <w:r w:rsidRPr="00C57F2E" w:rsidR="009D58BA">
        <w:t>cit</w:t>
      </w:r>
      <w:r w:rsidR="009D58BA">
        <w:t>ó</w:t>
      </w:r>
      <w:r w:rsidRPr="00C57F2E" w:rsidR="009D58BA">
        <w:t xml:space="preserve"> </w:t>
      </w:r>
      <w:r w:rsidR="00657FBF">
        <w:t>en</w:t>
      </w:r>
      <w:r w:rsidRPr="00C57F2E" w:rsidR="009D58BA">
        <w:t xml:space="preserve"> Cruz</w:t>
      </w:r>
      <w:r w:rsidR="009D58BA">
        <w:t>,</w:t>
      </w:r>
      <w:r w:rsidRPr="00C57F2E" w:rsidR="009D58BA">
        <w:t xml:space="preserve"> 201</w:t>
      </w:r>
      <w:r w:rsidR="009D58BA">
        <w:t>8</w:t>
      </w:r>
      <w:r w:rsidRPr="00C57F2E" w:rsidR="009D58BA">
        <w:t>)</w:t>
      </w:r>
      <w:r w:rsidR="009D58BA">
        <w:t>,</w:t>
      </w:r>
      <w:r>
        <w:t xml:space="preserve"> la CVL</w:t>
      </w:r>
      <w:r w:rsidR="009D58BA">
        <w:t xml:space="preserve"> se ha visto afectada en gran medida por </w:t>
      </w:r>
      <w:r>
        <w:t xml:space="preserve">los </w:t>
      </w:r>
      <w:r w:rsidR="009D58BA">
        <w:t xml:space="preserve">efectos de la pandemia </w:t>
      </w:r>
      <w:r w:rsidR="00443A1F">
        <w:t>generada por el Covid</w:t>
      </w:r>
      <w:r>
        <w:t>-</w:t>
      </w:r>
      <w:r w:rsidR="00443A1F">
        <w:t>19</w:t>
      </w:r>
      <w:r>
        <w:t>;</w:t>
      </w:r>
      <w:r w:rsidR="00282107">
        <w:t xml:space="preserve"> ocasionando </w:t>
      </w:r>
      <w:r w:rsidR="00443A1F">
        <w:t xml:space="preserve">un impacto directo en la salud </w:t>
      </w:r>
      <w:r w:rsidR="00E73520">
        <w:t xml:space="preserve">de los trabajadores, siendo el campo de la salud mental </w:t>
      </w:r>
      <w:r>
        <w:t>de mayor importancia,</w:t>
      </w:r>
      <w:r w:rsidR="00E73520">
        <w:t xml:space="preserve"> por cuanto las manifestaciones de dicha alteración se dan en la vivencia cotidiana de forma consciente o inconsciente</w:t>
      </w:r>
      <w:r>
        <w:t>,</w:t>
      </w:r>
      <w:r w:rsidR="00E73520">
        <w:t xml:space="preserve"> afectando </w:t>
      </w:r>
      <w:r>
        <w:t xml:space="preserve">incluso </w:t>
      </w:r>
      <w:r w:rsidR="00E73520">
        <w:t>a los demás con quienes se interactúa aun en la virtualidad</w:t>
      </w:r>
      <w:r>
        <w:t>. D</w:t>
      </w:r>
      <w:r w:rsidR="00E73520">
        <w:t>e allí</w:t>
      </w:r>
      <w:r>
        <w:t>,</w:t>
      </w:r>
      <w:r w:rsidR="00E73520">
        <w:t xml:space="preserve"> que este estudio busque</w:t>
      </w:r>
      <w:r>
        <w:t>,</w:t>
      </w:r>
      <w:r w:rsidR="00282107">
        <w:t xml:space="preserve"> entre otros propósitos</w:t>
      </w:r>
      <w:r>
        <w:t>,</w:t>
      </w:r>
      <w:r w:rsidR="00990736">
        <w:t xml:space="preserve"> identifica</w:t>
      </w:r>
      <w:r w:rsidR="00282107">
        <w:t>r</w:t>
      </w:r>
      <w:r w:rsidR="00990736">
        <w:t xml:space="preserve"> el </w:t>
      </w:r>
      <w:r w:rsidR="00E73520">
        <w:t>estado actual de la CVL</w:t>
      </w:r>
      <w:r w:rsidR="00990736">
        <w:t>, donde se pone en evidencia todo lo que las personas que conforman la organización: son, sienten, viven y piensan en el marco de interacción mediado por el Covid</w:t>
      </w:r>
      <w:r>
        <w:t>-</w:t>
      </w:r>
      <w:r w:rsidR="00990736">
        <w:t>19</w:t>
      </w:r>
      <w:r w:rsidR="00C53017">
        <w:t>, con la autorizaci</w:t>
      </w:r>
      <w:r w:rsidR="00AA7187">
        <w:t>ón</w:t>
      </w:r>
      <w:r w:rsidR="00C53017">
        <w:t xml:space="preserve"> de Transelca (Anexos 1 y</w:t>
      </w:r>
      <w:r w:rsidR="0037366B">
        <w:t xml:space="preserve"> </w:t>
      </w:r>
      <w:r w:rsidR="00C53017">
        <w:t>2)</w:t>
      </w:r>
      <w:r w:rsidR="00990736">
        <w:t xml:space="preserve">. </w:t>
      </w:r>
      <w:r w:rsidR="00E73520">
        <w:t xml:space="preserve"> </w:t>
      </w:r>
    </w:p>
    <w:p w:rsidR="00C53017" w:rsidP="009E4709" w:rsidRDefault="00C53017" w14:paraId="34B16DDE" w14:textId="77777777">
      <w:pPr>
        <w:numPr>
          <w:ilvl w:val="12"/>
          <w:numId w:val="0"/>
        </w:numPr>
        <w:snapToGrid w:val="0"/>
        <w:spacing w:line="360" w:lineRule="auto"/>
        <w:ind w:firstLine="720"/>
      </w:pPr>
    </w:p>
    <w:p w:rsidRPr="00A11A8D" w:rsidR="00171236" w:rsidP="0039288F" w:rsidRDefault="00171236" w14:paraId="15F0571D" w14:textId="332508DD">
      <w:pPr>
        <w:pStyle w:val="Ttulo2"/>
        <w:snapToGrid w:val="0"/>
        <w:spacing w:line="360" w:lineRule="auto"/>
      </w:pPr>
      <w:bookmarkStart w:name="_Toc9501970" w:id="20"/>
      <w:bookmarkStart w:name="_Toc59125055" w:id="21"/>
      <w:r w:rsidRPr="00A11A8D">
        <w:t>Marco Empírico.</w:t>
      </w:r>
      <w:bookmarkEnd w:id="20"/>
      <w:bookmarkEnd w:id="21"/>
    </w:p>
    <w:p w:rsidRPr="00D56713" w:rsidR="001C634D" w:rsidP="002A00CB" w:rsidRDefault="00171236" w14:paraId="5A7DA117" w14:textId="2AB4CF8F">
      <w:pPr>
        <w:numPr>
          <w:ilvl w:val="12"/>
          <w:numId w:val="0"/>
        </w:numPr>
        <w:snapToGrid w:val="0"/>
        <w:spacing w:line="360" w:lineRule="auto"/>
        <w:rPr>
          <w:color w:val="000000" w:themeColor="text1"/>
        </w:rPr>
      </w:pPr>
      <w:r w:rsidRPr="00A11A8D">
        <w:tab/>
      </w:r>
      <w:r w:rsidR="002B478D">
        <w:t>S</w:t>
      </w:r>
      <w:r w:rsidRPr="00D56713" w:rsidR="001C634D">
        <w:rPr>
          <w:color w:val="000000" w:themeColor="text1"/>
        </w:rPr>
        <w:t>e presentan los hallazgos más relevantes de investigaciones realizadas y asociadas</w:t>
      </w:r>
      <w:r w:rsidR="002B478D">
        <w:rPr>
          <w:color w:val="000000" w:themeColor="text1"/>
        </w:rPr>
        <w:t xml:space="preserve"> al </w:t>
      </w:r>
      <w:r w:rsidRPr="00D56713" w:rsidR="001C634D">
        <w:rPr>
          <w:color w:val="000000" w:themeColor="text1"/>
        </w:rPr>
        <w:t>impacto</w:t>
      </w:r>
      <w:r w:rsidR="001C634D">
        <w:rPr>
          <w:color w:val="000000" w:themeColor="text1"/>
        </w:rPr>
        <w:t xml:space="preserve"> </w:t>
      </w:r>
      <w:r w:rsidR="002B478D">
        <w:rPr>
          <w:color w:val="000000" w:themeColor="text1"/>
        </w:rPr>
        <w:t>del Covid</w:t>
      </w:r>
      <w:r w:rsidR="0075094D">
        <w:rPr>
          <w:color w:val="000000" w:themeColor="text1"/>
        </w:rPr>
        <w:t>-</w:t>
      </w:r>
      <w:r w:rsidR="002B478D">
        <w:rPr>
          <w:color w:val="000000" w:themeColor="text1"/>
        </w:rPr>
        <w:t xml:space="preserve">19 </w:t>
      </w:r>
      <w:r w:rsidR="001C634D">
        <w:rPr>
          <w:color w:val="000000" w:themeColor="text1"/>
        </w:rPr>
        <w:t xml:space="preserve">en planos específicos que inciden directa o indirectamente sobre </w:t>
      </w:r>
      <w:r w:rsidRPr="00D56713" w:rsidR="001C634D">
        <w:rPr>
          <w:color w:val="000000" w:themeColor="text1"/>
        </w:rPr>
        <w:t xml:space="preserve">la </w:t>
      </w:r>
      <w:r w:rsidR="001C634D">
        <w:rPr>
          <w:color w:val="000000" w:themeColor="text1"/>
        </w:rPr>
        <w:t xml:space="preserve">salud y con ello sobre la </w:t>
      </w:r>
      <w:r w:rsidR="002B478D">
        <w:rPr>
          <w:color w:val="000000" w:themeColor="text1"/>
        </w:rPr>
        <w:t>CVL</w:t>
      </w:r>
      <w:r w:rsidRPr="00D56713" w:rsidR="001C634D">
        <w:rPr>
          <w:color w:val="000000" w:themeColor="text1"/>
        </w:rPr>
        <w:t xml:space="preserve">, </w:t>
      </w:r>
      <w:r w:rsidR="002B478D">
        <w:rPr>
          <w:color w:val="000000" w:themeColor="text1"/>
        </w:rPr>
        <w:t xml:space="preserve">según </w:t>
      </w:r>
      <w:r w:rsidRPr="00D56713" w:rsidR="001C634D">
        <w:rPr>
          <w:color w:val="000000" w:themeColor="text1"/>
        </w:rPr>
        <w:t xml:space="preserve">la afectación </w:t>
      </w:r>
      <w:r w:rsidR="002B478D">
        <w:rPr>
          <w:color w:val="000000" w:themeColor="text1"/>
        </w:rPr>
        <w:t xml:space="preserve">de </w:t>
      </w:r>
      <w:r w:rsidRPr="00D56713" w:rsidR="001C634D">
        <w:rPr>
          <w:color w:val="000000" w:themeColor="text1"/>
        </w:rPr>
        <w:t>l</w:t>
      </w:r>
      <w:r w:rsidR="001C634D">
        <w:rPr>
          <w:color w:val="000000" w:themeColor="text1"/>
        </w:rPr>
        <w:t>o</w:t>
      </w:r>
      <w:r w:rsidRPr="00D56713" w:rsidR="001C634D">
        <w:rPr>
          <w:color w:val="000000" w:themeColor="text1"/>
        </w:rPr>
        <w:t>s trabajador</w:t>
      </w:r>
      <w:r w:rsidR="001C634D">
        <w:rPr>
          <w:color w:val="000000" w:themeColor="text1"/>
        </w:rPr>
        <w:t>e</w:t>
      </w:r>
      <w:r w:rsidRPr="00D56713" w:rsidR="001C634D">
        <w:rPr>
          <w:color w:val="000000" w:themeColor="text1"/>
        </w:rPr>
        <w:t>s.</w:t>
      </w:r>
    </w:p>
    <w:p w:rsidR="00F37746" w:rsidP="00F37746" w:rsidRDefault="00F37746" w14:paraId="4D1F0258" w14:textId="00C58A3D">
      <w:pPr>
        <w:pBdr>
          <w:top w:val="nil"/>
          <w:left w:val="nil"/>
          <w:bottom w:val="nil"/>
          <w:right w:val="nil"/>
          <w:between w:val="nil"/>
        </w:pBdr>
        <w:spacing w:line="360" w:lineRule="auto"/>
        <w:ind w:firstLine="720"/>
      </w:pPr>
      <w:r>
        <w:t>E</w:t>
      </w:r>
      <w:r w:rsidRPr="004713E8">
        <w:t xml:space="preserve">l estudio </w:t>
      </w:r>
      <w:r w:rsidRPr="005A2980">
        <w:t xml:space="preserve">exploratorio </w:t>
      </w:r>
      <w:r w:rsidR="00082F07">
        <w:t xml:space="preserve">realizado en Estados Unidos, </w:t>
      </w:r>
      <w:r w:rsidRPr="005A2980">
        <w:t xml:space="preserve">llamado </w:t>
      </w:r>
      <w:r w:rsidRPr="005A2980" w:rsidR="00B708B5">
        <w:t>“</w:t>
      </w:r>
      <w:r w:rsidRPr="005A2980">
        <w:t>Dreaming and the Covid-19 pandemic: A survey in a U. S. Sample</w:t>
      </w:r>
      <w:r w:rsidRPr="005A2980" w:rsidR="00B708B5">
        <w:t>”</w:t>
      </w:r>
      <w:r w:rsidRPr="005A2980">
        <w:t>, desarrollado</w:t>
      </w:r>
      <w:r w:rsidRPr="00DC4923">
        <w:t xml:space="preserve"> por Schredl y Bulkeley</w:t>
      </w:r>
      <w:r w:rsidRPr="004713E8">
        <w:t xml:space="preserve">, </w:t>
      </w:r>
      <w:r w:rsidR="007466E3">
        <w:t xml:space="preserve">con el objetivo de </w:t>
      </w:r>
      <w:r w:rsidRPr="004713E8" w:rsidR="007466E3">
        <w:t>explorar los efectos de la pandemia en una muestra estadounidense</w:t>
      </w:r>
      <w:r w:rsidR="007466E3">
        <w:t xml:space="preserve"> de 3.031 adultos</w:t>
      </w:r>
      <w:r w:rsidR="00D94BD1">
        <w:t xml:space="preserve">. Se utiliza como instrumento </w:t>
      </w:r>
      <w:r w:rsidR="007466E3">
        <w:t xml:space="preserve">en línea </w:t>
      </w:r>
      <w:r w:rsidR="00D94BD1">
        <w:t>un</w:t>
      </w:r>
      <w:r w:rsidR="007466E3">
        <w:t xml:space="preserve"> cuestionario que incluye preguntas </w:t>
      </w:r>
      <w:r w:rsidR="007466E3">
        <w:lastRenderedPageBreak/>
        <w:t xml:space="preserve">con asociaciones ente los sueños y el Covid19. Los resultados muestran que </w:t>
      </w:r>
      <w:r>
        <w:t xml:space="preserve">la afectación en sus sueños ha sido alta y caracterizada entre otros por sueños </w:t>
      </w:r>
      <w:r w:rsidRPr="000D10CA">
        <w:t xml:space="preserve">relacionados con la </w:t>
      </w:r>
      <w:r w:rsidRPr="004713E8">
        <w:t xml:space="preserve">pandemia. (Schredl </w:t>
      </w:r>
      <w:r w:rsidR="00470785">
        <w:t>&amp;</w:t>
      </w:r>
      <w:r w:rsidRPr="004713E8">
        <w:t xml:space="preserve"> Bulkeley, 2020)</w:t>
      </w:r>
    </w:p>
    <w:p w:rsidRPr="00D56713" w:rsidR="00F37746" w:rsidP="00F37746" w:rsidRDefault="002E2649" w14:paraId="07C23C98" w14:textId="6F4A748F">
      <w:pPr>
        <w:numPr>
          <w:ilvl w:val="12"/>
          <w:numId w:val="0"/>
        </w:numPr>
        <w:snapToGrid w:val="0"/>
        <w:spacing w:line="360" w:lineRule="auto"/>
        <w:ind w:firstLine="720"/>
        <w:rPr>
          <w:lang w:val="es-CO"/>
        </w:rPr>
      </w:pPr>
      <w:r>
        <w:rPr>
          <w:color w:val="000000"/>
        </w:rPr>
        <w:t>De igual forma, e</w:t>
      </w:r>
      <w:r w:rsidRPr="00D56713" w:rsidR="00F37746">
        <w:rPr>
          <w:color w:val="000000"/>
        </w:rPr>
        <w:t>l estudio</w:t>
      </w:r>
      <w:r w:rsidR="00D94BD1">
        <w:rPr>
          <w:color w:val="000000"/>
        </w:rPr>
        <w:t xml:space="preserve"> mixto realizado en España y</w:t>
      </w:r>
      <w:r w:rsidRPr="00D56713" w:rsidR="00F37746">
        <w:rPr>
          <w:color w:val="000000"/>
        </w:rPr>
        <w:t xml:space="preserve"> </w:t>
      </w:r>
      <w:r w:rsidR="003A1208">
        <w:rPr>
          <w:color w:val="000000"/>
        </w:rPr>
        <w:t xml:space="preserve">denominado </w:t>
      </w:r>
      <w:r w:rsidR="004F775A">
        <w:rPr>
          <w:color w:val="000000"/>
        </w:rPr>
        <w:t>“</w:t>
      </w:r>
      <w:r w:rsidRPr="004F775A" w:rsidR="004F775A">
        <w:rPr>
          <w:color w:val="000000"/>
        </w:rPr>
        <w:t>Las consecuencias psicol</w:t>
      </w:r>
      <w:r w:rsidR="004F775A">
        <w:rPr>
          <w:color w:val="000000"/>
        </w:rPr>
        <w:t>ó</w:t>
      </w:r>
      <w:r w:rsidRPr="004F775A" w:rsidR="004F775A">
        <w:rPr>
          <w:color w:val="000000"/>
        </w:rPr>
        <w:t>gicas de la Covid19 y el confinamiento</w:t>
      </w:r>
      <w:r w:rsidR="004F775A">
        <w:rPr>
          <w:color w:val="000000"/>
        </w:rPr>
        <w:t>”</w:t>
      </w:r>
      <w:r w:rsidRPr="004F775A" w:rsidR="004F775A">
        <w:rPr>
          <w:color w:val="000000"/>
        </w:rPr>
        <w:t xml:space="preserve"> </w:t>
      </w:r>
      <w:r w:rsidR="00D94BD1">
        <w:rPr>
          <w:color w:val="000000"/>
        </w:rPr>
        <w:t xml:space="preserve">desarrollado </w:t>
      </w:r>
      <w:r w:rsidRPr="009D73E5" w:rsidR="00F37746">
        <w:rPr>
          <w:color w:val="000000"/>
        </w:rPr>
        <w:t xml:space="preserve">por </w:t>
      </w:r>
      <w:r w:rsidR="00F37746">
        <w:rPr>
          <w:color w:val="000000"/>
        </w:rPr>
        <w:t>Balluerka</w:t>
      </w:r>
      <w:r w:rsidRPr="009D73E5" w:rsidR="00F37746">
        <w:rPr>
          <w:color w:val="000000"/>
        </w:rPr>
        <w:t xml:space="preserve"> et al. (2020)</w:t>
      </w:r>
      <w:r w:rsidRPr="00D56713" w:rsidR="00F37746">
        <w:rPr>
          <w:color w:val="000000"/>
        </w:rPr>
        <w:t xml:space="preserve"> </w:t>
      </w:r>
      <w:r w:rsidR="004F775A">
        <w:rPr>
          <w:color w:val="000000"/>
        </w:rPr>
        <w:t>con el objetivo de “</w:t>
      </w:r>
      <w:r w:rsidRPr="004F775A" w:rsidR="004F775A">
        <w:rPr>
          <w:color w:val="000000"/>
        </w:rPr>
        <w:t>analizar los efectos psicológicos de la pandemia y del confinamiento a nivel poblacional</w:t>
      </w:r>
      <w:r w:rsidR="004F775A">
        <w:rPr>
          <w:color w:val="000000"/>
        </w:rPr>
        <w:t>”</w:t>
      </w:r>
      <w:r w:rsidR="00137232">
        <w:rPr>
          <w:color w:val="000000"/>
        </w:rPr>
        <w:t xml:space="preserve"> en 40 personas</w:t>
      </w:r>
      <w:r w:rsidR="00F37746">
        <w:t xml:space="preserve">. </w:t>
      </w:r>
      <w:r w:rsidR="004F775A">
        <w:t xml:space="preserve">Se utilizaron como instrumentos </w:t>
      </w:r>
      <w:r w:rsidR="0099253C">
        <w:t xml:space="preserve">entrevistas y encuestas </w:t>
      </w:r>
      <w:r w:rsidR="004F775A">
        <w:t>en línea, que med</w:t>
      </w:r>
      <w:r w:rsidR="00D94BD1">
        <w:t>í</w:t>
      </w:r>
      <w:r w:rsidR="004F775A">
        <w:t xml:space="preserve">an: </w:t>
      </w:r>
      <w:r w:rsidRPr="00D56713" w:rsidR="00F37746">
        <w:t xml:space="preserve">actitudes, conductas y síntomas </w:t>
      </w:r>
      <w:r w:rsidR="00B708B5">
        <w:t>asociados a</w:t>
      </w:r>
      <w:r w:rsidRPr="00D56713" w:rsidR="00F37746">
        <w:t xml:space="preserve">l impacto psicológico. </w:t>
      </w:r>
      <w:r w:rsidR="004F775A">
        <w:t xml:space="preserve">Los resultados muestran </w:t>
      </w:r>
      <w:r w:rsidRPr="00D56713" w:rsidR="00F37746">
        <w:rPr>
          <w:lang w:val="es-CO"/>
        </w:rPr>
        <w:t>que el malestar psicológico está presente en el 41%</w:t>
      </w:r>
      <w:r w:rsidR="00F37746">
        <w:rPr>
          <w:lang w:val="es-CO"/>
        </w:rPr>
        <w:t xml:space="preserve"> </w:t>
      </w:r>
      <w:r w:rsidRPr="00D56713" w:rsidR="00F37746">
        <w:rPr>
          <w:lang w:val="es-CO"/>
        </w:rPr>
        <w:t>de la población</w:t>
      </w:r>
      <w:r w:rsidR="004F775A">
        <w:rPr>
          <w:lang w:val="es-CO"/>
        </w:rPr>
        <w:t xml:space="preserve">, el </w:t>
      </w:r>
      <w:r w:rsidRPr="00D56713" w:rsidR="00F37746">
        <w:rPr>
          <w:lang w:val="es-CO"/>
        </w:rPr>
        <w:t xml:space="preserve">temor por la situación laboral, </w:t>
      </w:r>
      <w:r w:rsidR="00F37746">
        <w:rPr>
          <w:lang w:val="es-CO"/>
        </w:rPr>
        <w:t>ante e</w:t>
      </w:r>
      <w:r w:rsidRPr="00D56713" w:rsidR="00F37746">
        <w:rPr>
          <w:lang w:val="es-CO"/>
        </w:rPr>
        <w:t>l contagio de algún allegado con el 64.1%, y a que falleciera algún allegado 60.7</w:t>
      </w:r>
      <w:r w:rsidRPr="009D73E5" w:rsidR="00F37746">
        <w:rPr>
          <w:lang w:val="es-CO"/>
        </w:rPr>
        <w:t xml:space="preserve">%. </w:t>
      </w:r>
      <w:r w:rsidR="00F37746">
        <w:rPr>
          <w:lang w:val="es-CO"/>
        </w:rPr>
        <w:t>(p</w:t>
      </w:r>
      <w:r w:rsidRPr="009D73E5" w:rsidR="00F37746">
        <w:rPr>
          <w:lang w:val="es-CO"/>
        </w:rPr>
        <w:t>.72)</w:t>
      </w:r>
      <w:r w:rsidRPr="00D56713" w:rsidR="00F37746">
        <w:rPr>
          <w:lang w:val="es-CO"/>
        </w:rPr>
        <w:t xml:space="preserve"> </w:t>
      </w:r>
    </w:p>
    <w:p w:rsidR="00F37746" w:rsidP="00F37746" w:rsidRDefault="00F37746" w14:paraId="6F3F8002" w14:textId="21CAF4AB">
      <w:pPr>
        <w:pBdr>
          <w:top w:val="nil"/>
          <w:left w:val="nil"/>
          <w:bottom w:val="nil"/>
          <w:right w:val="nil"/>
          <w:between w:val="nil"/>
        </w:pBdr>
        <w:spacing w:line="360" w:lineRule="auto"/>
        <w:ind w:firstLine="720"/>
      </w:pPr>
      <w:r>
        <w:t xml:space="preserve">Así mismo, el </w:t>
      </w:r>
      <w:bookmarkStart w:name="_Hlk58071046" w:id="22"/>
      <w:r>
        <w:t xml:space="preserve">estudio transversal exploratorio realizado </w:t>
      </w:r>
      <w:r w:rsidR="00D94BD1">
        <w:t xml:space="preserve">en Argentina </w:t>
      </w:r>
      <w:r>
        <w:t xml:space="preserve">por </w:t>
      </w:r>
      <w:r w:rsidRPr="0085512E">
        <w:t xml:space="preserve">Johnson, </w:t>
      </w:r>
      <w:r>
        <w:t>Saletti-</w:t>
      </w:r>
      <w:r w:rsidRPr="0085512E">
        <w:t xml:space="preserve">Cuesta y Tumas (2020), </w:t>
      </w:r>
      <w:r w:rsidR="00D94BD1">
        <w:t xml:space="preserve">denominado </w:t>
      </w:r>
      <w:r w:rsidR="00C06324">
        <w:t>“emociones, preocupaciones y reflexiones frente a la pandemia del Covid19 en Argentina”</w:t>
      </w:r>
      <w:r w:rsidR="00D94BD1">
        <w:t xml:space="preserve"> con el objetivo de </w:t>
      </w:r>
      <w:r w:rsidRPr="00481820" w:rsidR="00D94BD1">
        <w:t>“Explorar los sentimientos</w:t>
      </w:r>
      <w:r w:rsidRPr="0085512E" w:rsidR="00D94BD1">
        <w:t xml:space="preserve"> y expectativas que</w:t>
      </w:r>
      <w:r w:rsidRPr="003B5869" w:rsidR="00D94BD1">
        <w:t xml:space="preserve"> genera el C</w:t>
      </w:r>
      <w:r w:rsidR="00D94BD1">
        <w:t>ovid</w:t>
      </w:r>
      <w:r w:rsidRPr="003B5869" w:rsidR="00D94BD1">
        <w:t>-19</w:t>
      </w:r>
      <w:r w:rsidR="00D94BD1">
        <w:t>,</w:t>
      </w:r>
      <w:r w:rsidRPr="003B5869" w:rsidR="00D94BD1">
        <w:t xml:space="preserve"> durante la primera etapa de la pandemia</w:t>
      </w:r>
      <w:r w:rsidR="00D94BD1">
        <w:t xml:space="preserve">”. </w:t>
      </w:r>
      <w:r w:rsidR="00137232">
        <w:t>Se realizó a 30 personas u</w:t>
      </w:r>
      <w:r w:rsidR="00D94BD1">
        <w:t>tiliza</w:t>
      </w:r>
      <w:r w:rsidR="00137232">
        <w:t xml:space="preserve">ndo </w:t>
      </w:r>
      <w:r w:rsidR="00D94BD1">
        <w:t>el</w:t>
      </w:r>
      <w:r w:rsidR="002B5E07">
        <w:t xml:space="preserve"> instrumento COSMO avalado por la OMS</w:t>
      </w:r>
      <w:bookmarkEnd w:id="22"/>
      <w:r w:rsidR="00D94BD1">
        <w:t>. Entre sus resultad</w:t>
      </w:r>
      <w:r w:rsidR="00C06324">
        <w:t>os se encuentra</w:t>
      </w:r>
      <w:r>
        <w:t xml:space="preserve"> que “L</w:t>
      </w:r>
      <w:r w:rsidRPr="003B5869">
        <w:t>os sentimientos más</w:t>
      </w:r>
      <w:r>
        <w:t xml:space="preserve"> </w:t>
      </w:r>
      <w:r w:rsidRPr="003B5869">
        <w:t>menc</w:t>
      </w:r>
      <w:r>
        <w:t>ionados</w:t>
      </w:r>
      <w:r w:rsidRPr="003B5869">
        <w:t xml:space="preserve"> son miedo,</w:t>
      </w:r>
      <w:r>
        <w:t xml:space="preserve"> </w:t>
      </w:r>
      <w:r w:rsidRPr="003B5869">
        <w:t>incertidumbre y preocup</w:t>
      </w:r>
      <w:r w:rsidRPr="009744C1">
        <w:t>ación</w:t>
      </w:r>
      <w:r>
        <w:t>” según respuesta del</w:t>
      </w:r>
      <w:r w:rsidRPr="009744C1">
        <w:t xml:space="preserve"> </w:t>
      </w:r>
      <w:r w:rsidRPr="009744C1">
        <w:rPr>
          <w:lang w:val="es-CO"/>
        </w:rPr>
        <w:t>51% mujeres y 49% hombres</w:t>
      </w:r>
      <w:r>
        <w:t>. Es determinante la diferenciación de las respuestas pues permiten visualizar como “E</w:t>
      </w:r>
      <w:r w:rsidRPr="00AF157D">
        <w:rPr>
          <w:lang w:val="es-CO"/>
        </w:rPr>
        <w:t xml:space="preserve">l impacto en la salud mental es desigual según el </w:t>
      </w:r>
      <w:r w:rsidRPr="0085512E">
        <w:rPr>
          <w:lang w:val="es-CO"/>
        </w:rPr>
        <w:t>género…”</w:t>
      </w:r>
      <w:r>
        <w:rPr>
          <w:lang w:val="es-CO"/>
        </w:rPr>
        <w:t xml:space="preserve"> </w:t>
      </w:r>
      <w:r w:rsidRPr="0085512E">
        <w:rPr>
          <w:lang w:val="es-CO"/>
        </w:rPr>
        <w:t>(p.1). En</w:t>
      </w:r>
      <w:r>
        <w:rPr>
          <w:lang w:val="es-CO"/>
        </w:rPr>
        <w:t xml:space="preserve"> cuanto a la incertidumbre, los resultados del estudio</w:t>
      </w:r>
      <w:r w:rsidR="00013D8C">
        <w:rPr>
          <w:lang w:val="es-CO"/>
        </w:rPr>
        <w:t xml:space="preserve"> establecen que é</w:t>
      </w:r>
      <w:r>
        <w:rPr>
          <w:lang w:val="es-CO"/>
        </w:rPr>
        <w:t>sta se</w:t>
      </w:r>
      <w:r w:rsidR="00013D8C">
        <w:rPr>
          <w:lang w:val="es-CO"/>
        </w:rPr>
        <w:t xml:space="preserve"> </w:t>
      </w:r>
      <w:r>
        <w:rPr>
          <w:lang w:val="es-CO"/>
        </w:rPr>
        <w:t>asocia con los posibles efectos del aislamiento y que afectan en lo personal, social, y laboral. Estos hallazgos son manifestaciones del</w:t>
      </w:r>
      <w:r w:rsidRPr="003B5869">
        <w:t xml:space="preserve"> impacto en la salud mental, </w:t>
      </w:r>
      <w:r>
        <w:t xml:space="preserve">dado por la ruptura en la interacción social y laboral propia del aislamiento. </w:t>
      </w:r>
    </w:p>
    <w:p w:rsidR="00F37746" w:rsidP="00F37746" w:rsidRDefault="00C301FD" w14:paraId="5F6B82BD" w14:textId="596E3B05">
      <w:pPr>
        <w:pBdr>
          <w:top w:val="nil"/>
          <w:left w:val="nil"/>
          <w:bottom w:val="nil"/>
          <w:right w:val="nil"/>
          <w:between w:val="nil"/>
        </w:pBdr>
        <w:spacing w:line="360" w:lineRule="auto"/>
        <w:ind w:firstLine="720"/>
        <w:rPr>
          <w:lang w:val="es-CO"/>
        </w:rPr>
      </w:pPr>
      <w:r>
        <w:rPr>
          <w:lang w:val="es-CO"/>
        </w:rPr>
        <w:t>Otro</w:t>
      </w:r>
      <w:r w:rsidRPr="00D56713" w:rsidR="00F37746">
        <w:rPr>
          <w:lang w:val="es-CO"/>
        </w:rPr>
        <w:t xml:space="preserve"> estudio comparativo </w:t>
      </w:r>
      <w:r w:rsidR="00083AD4">
        <w:rPr>
          <w:lang w:val="es-CO"/>
        </w:rPr>
        <w:t xml:space="preserve">realizado en Chile </w:t>
      </w:r>
      <w:r w:rsidR="00C06324">
        <w:rPr>
          <w:lang w:val="es-CO"/>
        </w:rPr>
        <w:t xml:space="preserve">por San Martín (2020) </w:t>
      </w:r>
      <w:r w:rsidR="00083AD4">
        <w:rPr>
          <w:lang w:val="es-CO"/>
        </w:rPr>
        <w:t xml:space="preserve">y denominado “efectos del aislamiento social y la cuarentena sobre el bienestar subjetivo de los chilenos durante el brote del Covid19”, </w:t>
      </w:r>
      <w:r w:rsidR="00F37746">
        <w:rPr>
          <w:lang w:val="es-CO"/>
        </w:rPr>
        <w:t xml:space="preserve">plantea como objetivo </w:t>
      </w:r>
      <w:r w:rsidRPr="00D56713" w:rsidR="00F37746">
        <w:rPr>
          <w:lang w:val="es-CO"/>
        </w:rPr>
        <w:t>“</w:t>
      </w:r>
      <w:r w:rsidR="00F37746">
        <w:rPr>
          <w:lang w:val="es-CO"/>
        </w:rPr>
        <w:t>A</w:t>
      </w:r>
      <w:r w:rsidRPr="00D56713" w:rsidR="00F37746">
        <w:rPr>
          <w:lang w:val="es-CO"/>
        </w:rPr>
        <w:t xml:space="preserve">nalizar el bienestar subjetivo (BS) de personas sometidas a aislamiento social y/o cuarentena durante el brote de </w:t>
      </w:r>
      <w:r w:rsidRPr="00481820" w:rsidR="00F37746">
        <w:rPr>
          <w:lang w:val="es-CO"/>
        </w:rPr>
        <w:t xml:space="preserve">coronavirus en Chile” </w:t>
      </w:r>
      <w:r w:rsidR="00C06324">
        <w:rPr>
          <w:lang w:val="es-CO"/>
        </w:rPr>
        <w:t xml:space="preserve">Como instrumento </w:t>
      </w:r>
      <w:r w:rsidRPr="00481820" w:rsidR="00EA15D3">
        <w:rPr>
          <w:lang w:val="es-CO"/>
        </w:rPr>
        <w:t xml:space="preserve">aplica la escala de afecto positivo y negativo validada por Arancibia (2019); </w:t>
      </w:r>
      <w:r w:rsidRPr="00481820" w:rsidR="00F37746">
        <w:rPr>
          <w:lang w:val="es-CO"/>
        </w:rPr>
        <w:t>con</w:t>
      </w:r>
      <w:r w:rsidRPr="00D56713" w:rsidR="00F37746">
        <w:rPr>
          <w:lang w:val="es-CO"/>
        </w:rPr>
        <w:t xml:space="preserve"> una muestra de 175 personas adultas</w:t>
      </w:r>
      <w:r w:rsidR="00F37746">
        <w:rPr>
          <w:lang w:val="es-CO"/>
        </w:rPr>
        <w:t xml:space="preserve">. </w:t>
      </w:r>
      <w:r w:rsidRPr="00D56713" w:rsidR="00F37746">
        <w:rPr>
          <w:lang w:val="es-CO"/>
        </w:rPr>
        <w:t xml:space="preserve"> </w:t>
      </w:r>
      <w:r w:rsidRPr="00596D19" w:rsidR="00F37746">
        <w:t xml:space="preserve">Los resultados </w:t>
      </w:r>
      <w:r w:rsidRPr="00596D19" w:rsidR="00F37746">
        <w:lastRenderedPageBreak/>
        <w:t xml:space="preserve">confirman la influencia sobre </w:t>
      </w:r>
      <w:r w:rsidR="00F37746">
        <w:t>la</w:t>
      </w:r>
      <w:r w:rsidRPr="00596D19" w:rsidR="00F37746">
        <w:t xml:space="preserve"> escala </w:t>
      </w:r>
      <w:r w:rsidR="00F37746">
        <w:t>de eventos negativos y su relación con la expresión de afecto negativo, así como el tiempo para volver al equilibrio</w:t>
      </w:r>
      <w:r w:rsidR="00823B3D">
        <w:t>; e</w:t>
      </w:r>
      <w:r w:rsidR="00F37746">
        <w:rPr>
          <w:lang w:val="es-CO"/>
        </w:rPr>
        <w:t xml:space="preserve">s decir, se </w:t>
      </w:r>
      <w:r w:rsidRPr="00596D19" w:rsidR="00F37746">
        <w:rPr>
          <w:lang w:val="es-CO"/>
        </w:rPr>
        <w:t>muestra en los hallazgos de ambos grupos “diferencias estadísticamente significativas”</w:t>
      </w:r>
      <w:r w:rsidR="00F37746">
        <w:rPr>
          <w:lang w:val="es-CO"/>
        </w:rPr>
        <w:t>. (San Martin, 2020</w:t>
      </w:r>
      <w:r w:rsidR="00A5688D">
        <w:rPr>
          <w:lang w:val="es-CO"/>
        </w:rPr>
        <w:t>, p.6</w:t>
      </w:r>
      <w:r w:rsidR="00F37746">
        <w:rPr>
          <w:lang w:val="es-CO"/>
        </w:rPr>
        <w:t>)</w:t>
      </w:r>
    </w:p>
    <w:p w:rsidRPr="005A2980" w:rsidR="00F37746" w:rsidP="00F37746" w:rsidRDefault="00633689" w14:paraId="5E9C36FB" w14:textId="6C4E2FAE">
      <w:pPr>
        <w:pBdr>
          <w:top w:val="nil"/>
          <w:left w:val="nil"/>
          <w:bottom w:val="nil"/>
          <w:right w:val="nil"/>
          <w:between w:val="nil"/>
        </w:pBdr>
        <w:spacing w:line="360" w:lineRule="auto"/>
        <w:ind w:firstLine="720"/>
        <w:rPr>
          <w:lang w:val="es-CO"/>
        </w:rPr>
      </w:pPr>
      <w:r>
        <w:rPr>
          <w:lang w:val="es-CO"/>
        </w:rPr>
        <w:t xml:space="preserve">De igual manera, el </w:t>
      </w:r>
      <w:r w:rsidRPr="00D56713" w:rsidR="00F37746">
        <w:rPr>
          <w:lang w:val="es-CO"/>
        </w:rPr>
        <w:t xml:space="preserve">estudio exploratorio </w:t>
      </w:r>
      <w:r w:rsidRPr="00481820" w:rsidR="00F37746">
        <w:rPr>
          <w:lang w:val="es-CO"/>
        </w:rPr>
        <w:t>comparativo y aleatorio</w:t>
      </w:r>
      <w:r w:rsidR="00C06324">
        <w:rPr>
          <w:lang w:val="es-CO"/>
        </w:rPr>
        <w:t xml:space="preserve">, realizado en el Caribe </w:t>
      </w:r>
      <w:r w:rsidRPr="00481820" w:rsidR="00C06324">
        <w:rPr>
          <w:lang w:val="es-CO"/>
        </w:rPr>
        <w:t>por Nina-Estrella et al. (2020)</w:t>
      </w:r>
      <w:r w:rsidR="00C06324">
        <w:rPr>
          <w:lang w:val="es-CO"/>
        </w:rPr>
        <w:t xml:space="preserve"> </w:t>
      </w:r>
      <w:r w:rsidRPr="00481820" w:rsidR="00F37746">
        <w:rPr>
          <w:lang w:val="es-CO"/>
        </w:rPr>
        <w:t xml:space="preserve"> </w:t>
      </w:r>
      <w:r w:rsidRPr="00481820" w:rsidR="00C06324">
        <w:rPr>
          <w:lang w:val="es-CO"/>
        </w:rPr>
        <w:t xml:space="preserve">y </w:t>
      </w:r>
      <w:r w:rsidRPr="005A2980" w:rsidR="00C06324">
        <w:rPr>
          <w:lang w:val="es-CO"/>
        </w:rPr>
        <w:t>denominado “Impacto de las medidas de prevención contra el contagio por SARS-CoV-2 en el Caribe”,</w:t>
      </w:r>
      <w:r w:rsidR="00C06324">
        <w:rPr>
          <w:lang w:val="es-CO"/>
        </w:rPr>
        <w:t xml:space="preserve"> cuyo objetivo plantea </w:t>
      </w:r>
      <w:r w:rsidR="0016693C">
        <w:rPr>
          <w:lang w:val="es-CO"/>
        </w:rPr>
        <w:t>“conocer el impacto en la población de las medidas preventivas para evitar el contagio de la enfermedad del coronavirus covid19”(p.1)</w:t>
      </w:r>
      <w:r w:rsidRPr="005A2980" w:rsidR="00C06324">
        <w:rPr>
          <w:lang w:val="es-CO"/>
        </w:rPr>
        <w:t xml:space="preserve"> </w:t>
      </w:r>
      <w:r w:rsidR="00C06324">
        <w:rPr>
          <w:lang w:val="es-CO"/>
        </w:rPr>
        <w:t xml:space="preserve">Se utiliza como instrumento aplicado por redes sociales </w:t>
      </w:r>
      <w:r w:rsidRPr="00481820" w:rsidR="000E66D3">
        <w:rPr>
          <w:lang w:val="es-CO"/>
        </w:rPr>
        <w:t>un cuestionario de 15 preguntas basadas en los criterios de la OMS</w:t>
      </w:r>
      <w:r w:rsidR="00C06324">
        <w:rPr>
          <w:lang w:val="es-CO"/>
        </w:rPr>
        <w:t xml:space="preserve">; contó con una muestra de 256 personas. Sus resultados </w:t>
      </w:r>
      <w:r w:rsidRPr="005A2980" w:rsidR="00F37746">
        <w:rPr>
          <w:lang w:val="es-CO"/>
        </w:rPr>
        <w:t>señala</w:t>
      </w:r>
      <w:r w:rsidR="00C06324">
        <w:rPr>
          <w:lang w:val="es-CO"/>
        </w:rPr>
        <w:t>n</w:t>
      </w:r>
      <w:r w:rsidRPr="005A2980" w:rsidR="00F37746">
        <w:rPr>
          <w:lang w:val="es-CO"/>
        </w:rPr>
        <w:t xml:space="preserve"> que en “República Dominicana se identifican: miedo 43% y ansiedad 26%, Puerto Rico, ansiedad 36% y miedo 33%”.</w:t>
      </w:r>
      <w:r w:rsidR="00166AF7">
        <w:rPr>
          <w:lang w:val="es-CO"/>
        </w:rPr>
        <w:t xml:space="preserve"> (p.38)</w:t>
      </w:r>
    </w:p>
    <w:p w:rsidR="00F37746" w:rsidP="000E66D3" w:rsidRDefault="00F37746" w14:paraId="4949E318" w14:textId="3B9E1237">
      <w:pPr>
        <w:pBdr>
          <w:top w:val="nil"/>
          <w:left w:val="nil"/>
          <w:bottom w:val="nil"/>
          <w:right w:val="nil"/>
          <w:between w:val="nil"/>
        </w:pBdr>
        <w:spacing w:line="360" w:lineRule="auto"/>
        <w:ind w:firstLine="720"/>
        <w:rPr>
          <w:rFonts w:eastAsia="TimesNewRomanPSMT"/>
        </w:rPr>
      </w:pPr>
      <w:r w:rsidRPr="005A2980">
        <w:rPr>
          <w:rFonts w:eastAsia="TimesNewRomanPSMT"/>
        </w:rPr>
        <w:t>Finalmente</w:t>
      </w:r>
      <w:r w:rsidRPr="005A2980" w:rsidR="00633689">
        <w:rPr>
          <w:rFonts w:eastAsia="TimesNewRomanPSMT"/>
        </w:rPr>
        <w:t>,</w:t>
      </w:r>
      <w:r w:rsidRPr="005A2980">
        <w:rPr>
          <w:rFonts w:eastAsia="TimesNewRomanPSMT"/>
        </w:rPr>
        <w:t xml:space="preserve"> el estudio cualitativo descriptivo realizado en Bucaramanga por Echeverri y Espitia (2020) denominado, </w:t>
      </w:r>
      <w:r w:rsidRPr="005A2980" w:rsidR="00530DBA">
        <w:rPr>
          <w:rFonts w:eastAsia="TimesNewRomanPSMT"/>
        </w:rPr>
        <w:t>“</w:t>
      </w:r>
      <w:r w:rsidRPr="005A2980" w:rsidR="00633689">
        <w:t>A</w:t>
      </w:r>
      <w:r w:rsidRPr="005A2980">
        <w:t>fectaciones derivadas del trabajo reorganizado por la pandemia del covid-19 sobre la calidad de vida laboral percibida por un grupo de trabajadores de una empresa del sector petrolero en Colombia</w:t>
      </w:r>
      <w:r w:rsidRPr="005A2980" w:rsidR="00530DBA">
        <w:t>”</w:t>
      </w:r>
      <w:r w:rsidR="00663D4A">
        <w:t xml:space="preserve">; con el objetivo de </w:t>
      </w:r>
      <w:r w:rsidR="00962965">
        <w:t>“</w:t>
      </w:r>
      <w:r w:rsidR="007A24F0">
        <w:t xml:space="preserve">describir las afectaciones derivadas del trabajo reorganizado </w:t>
      </w:r>
      <w:r w:rsidR="00385BE9">
        <w:t xml:space="preserve">por la pandemia Covid19 sobre la calidad de vida laboral percibida por un grupo de trabajadores del sector petrolero en Colombia”(p.1); utiliza como instrumento </w:t>
      </w:r>
      <w:r w:rsidRPr="005A2980" w:rsidR="000E66D3">
        <w:t xml:space="preserve">el cuestionario de CVT de </w:t>
      </w:r>
      <w:r w:rsidR="00923235">
        <w:t>(</w:t>
      </w:r>
      <w:r w:rsidRPr="005A2980" w:rsidR="000E66D3">
        <w:t>González, Hidalgo,</w:t>
      </w:r>
      <w:r w:rsidRPr="00481820" w:rsidR="000E66D3">
        <w:t xml:space="preserve"> Salazar &amp; Preciado, 2010)</w:t>
      </w:r>
      <w:r w:rsidR="00923235">
        <w:t>.</w:t>
      </w:r>
      <w:r w:rsidRPr="00481820" w:rsidR="000E66D3">
        <w:t xml:space="preserve"> </w:t>
      </w:r>
      <w:r w:rsidR="00923235">
        <w:t>(p.8)</w:t>
      </w:r>
      <w:r w:rsidR="00385BE9">
        <w:t>. S</w:t>
      </w:r>
      <w:r w:rsidRPr="00481820">
        <w:rPr>
          <w:rFonts w:eastAsia="TimesNewRomanPSMT"/>
        </w:rPr>
        <w:t>us res</w:t>
      </w:r>
      <w:r w:rsidRPr="00FF4FCA">
        <w:rPr>
          <w:rFonts w:eastAsia="TimesNewRomanPSMT"/>
        </w:rPr>
        <w:t xml:space="preserve">ultados </w:t>
      </w:r>
      <w:r w:rsidR="00385BE9">
        <w:rPr>
          <w:rFonts w:eastAsia="TimesNewRomanPSMT"/>
        </w:rPr>
        <w:t xml:space="preserve">señalan </w:t>
      </w:r>
      <w:r w:rsidRPr="00FF4FCA">
        <w:rPr>
          <w:rFonts w:eastAsia="TimesNewRomanPSMT"/>
        </w:rPr>
        <w:t xml:space="preserve">que el </w:t>
      </w:r>
      <w:r w:rsidR="008D6506">
        <w:rPr>
          <w:rFonts w:eastAsia="TimesNewRomanPSMT"/>
        </w:rPr>
        <w:t>“</w:t>
      </w:r>
      <w:r w:rsidRPr="00FF4FCA">
        <w:rPr>
          <w:rFonts w:eastAsia="TimesNewRomanPSMT"/>
        </w:rPr>
        <w:t xml:space="preserve">impacto sobre la </w:t>
      </w:r>
      <w:r w:rsidRPr="00633689">
        <w:rPr>
          <w:rFonts w:eastAsia="TimesNewRomanPSMT"/>
        </w:rPr>
        <w:t>integración al puesto de trabajo derivado de la reorganización por covid-19</w:t>
      </w:r>
      <w:r w:rsidR="008D6506">
        <w:rPr>
          <w:rFonts w:eastAsia="TimesNewRomanPSMT"/>
        </w:rPr>
        <w:t>”</w:t>
      </w:r>
      <w:r w:rsidRPr="00633689">
        <w:rPr>
          <w:rFonts w:eastAsia="TimesNewRomanPSMT"/>
        </w:rPr>
        <w:t xml:space="preserve">, es del </w:t>
      </w:r>
      <w:r w:rsidRPr="00FF4FCA">
        <w:rPr>
          <w:rFonts w:eastAsia="TimesNewRomanPSMT"/>
        </w:rPr>
        <w:t>14%</w:t>
      </w:r>
      <w:r w:rsidR="00633689">
        <w:rPr>
          <w:rFonts w:eastAsia="TimesNewRomanPSMT"/>
        </w:rPr>
        <w:t>.</w:t>
      </w:r>
      <w:r>
        <w:rPr>
          <w:rFonts w:eastAsia="TimesNewRomanPSMT"/>
        </w:rPr>
        <w:t xml:space="preserve"> </w:t>
      </w:r>
      <w:r w:rsidR="00633689">
        <w:rPr>
          <w:rFonts w:eastAsia="TimesNewRomanPSMT"/>
        </w:rPr>
        <w:t>A</w:t>
      </w:r>
      <w:r>
        <w:rPr>
          <w:rFonts w:eastAsia="TimesNewRomanPSMT"/>
        </w:rPr>
        <w:t>sí mismo</w:t>
      </w:r>
      <w:r w:rsidR="00633689">
        <w:rPr>
          <w:rFonts w:eastAsia="TimesNewRomanPSMT"/>
        </w:rPr>
        <w:t>,</w:t>
      </w:r>
      <w:r>
        <w:rPr>
          <w:rFonts w:eastAsia="TimesNewRomanPSMT"/>
        </w:rPr>
        <w:t xml:space="preserve"> r</w:t>
      </w:r>
      <w:r w:rsidRPr="00FF4FCA">
        <w:rPr>
          <w:rFonts w:eastAsia="TimesNewRomanPSMT"/>
        </w:rPr>
        <w:t xml:space="preserve">especto a los </w:t>
      </w:r>
      <w:r w:rsidR="008D6506">
        <w:rPr>
          <w:rFonts w:eastAsia="TimesNewRomanPSMT"/>
        </w:rPr>
        <w:t>“</w:t>
      </w:r>
      <w:r w:rsidRPr="00FF4FCA">
        <w:rPr>
          <w:rFonts w:eastAsia="TimesNewRomanPSMT"/>
        </w:rPr>
        <w:t xml:space="preserve">mecanismos que utilizan para superar los obstáculos y retos laborales </w:t>
      </w:r>
      <w:r>
        <w:rPr>
          <w:rFonts w:eastAsia="TimesNewRomanPSMT"/>
        </w:rPr>
        <w:t>la satisfacción</w:t>
      </w:r>
      <w:r w:rsidR="008D6506">
        <w:rPr>
          <w:rFonts w:eastAsia="TimesNewRomanPSMT"/>
        </w:rPr>
        <w:t>”</w:t>
      </w:r>
      <w:r>
        <w:rPr>
          <w:rFonts w:eastAsia="TimesNewRomanPSMT"/>
        </w:rPr>
        <w:t xml:space="preserve"> es del </w:t>
      </w:r>
      <w:r w:rsidRPr="00FF4FCA">
        <w:rPr>
          <w:rFonts w:eastAsia="TimesNewRomanPSMT"/>
        </w:rPr>
        <w:t>92%</w:t>
      </w:r>
      <w:r w:rsidR="000A2626">
        <w:rPr>
          <w:rFonts w:eastAsia="TimesNewRomanPSMT"/>
        </w:rPr>
        <w:t>.</w:t>
      </w:r>
      <w:r w:rsidRPr="00FF4FCA">
        <w:rPr>
          <w:rFonts w:eastAsia="TimesNewRomanPSMT"/>
        </w:rPr>
        <w:t xml:space="preserve"> </w:t>
      </w:r>
      <w:r w:rsidR="005340D6">
        <w:rPr>
          <w:rFonts w:eastAsia="TimesNewRomanPSMT"/>
        </w:rPr>
        <w:t>(p.47)</w:t>
      </w:r>
      <w:r w:rsidR="000A2626">
        <w:rPr>
          <w:rFonts w:eastAsia="TimesNewRomanPSMT"/>
        </w:rPr>
        <w:t xml:space="preserve"> </w:t>
      </w:r>
      <w:r>
        <w:rPr>
          <w:rFonts w:eastAsia="TimesNewRomanPSMT"/>
        </w:rPr>
        <w:t xml:space="preserve">y el </w:t>
      </w:r>
      <w:r w:rsidR="008D6506">
        <w:rPr>
          <w:rFonts w:eastAsia="TimesNewRomanPSMT"/>
        </w:rPr>
        <w:t>“</w:t>
      </w:r>
      <w:r w:rsidRPr="00FF4FCA">
        <w:rPr>
          <w:rFonts w:eastAsia="TimesNewRomanPSMT"/>
        </w:rPr>
        <w:t xml:space="preserve">impacto sobre </w:t>
      </w:r>
      <w:r w:rsidRPr="00633689">
        <w:rPr>
          <w:rFonts w:eastAsia="TimesNewRomanPSMT"/>
        </w:rPr>
        <w:t>la satisfacción por el trabajo derivada de la reorganización por Covid- 19</w:t>
      </w:r>
      <w:r w:rsidR="008D6506">
        <w:rPr>
          <w:rFonts w:eastAsia="TimesNewRomanPSMT"/>
        </w:rPr>
        <w:t>”</w:t>
      </w:r>
      <w:r w:rsidRPr="00633689">
        <w:rPr>
          <w:rFonts w:eastAsia="TimesNewRomanPSMT"/>
        </w:rPr>
        <w:t>; es negativa para el 13%.</w:t>
      </w:r>
      <w:r w:rsidR="00585072">
        <w:rPr>
          <w:rFonts w:eastAsia="TimesNewRomanPSMT"/>
        </w:rPr>
        <w:t xml:space="preserve"> (p.49)</w:t>
      </w:r>
      <w:r w:rsidR="00F84D2C">
        <w:rPr>
          <w:rFonts w:eastAsia="TimesNewRomanPSMT"/>
        </w:rPr>
        <w:t xml:space="preserve"> </w:t>
      </w:r>
    </w:p>
    <w:p w:rsidR="009D4CA6" w:rsidP="000E66D3" w:rsidRDefault="009D4CA6" w14:paraId="40AEF85A" w14:textId="483B398C">
      <w:pPr>
        <w:pBdr>
          <w:top w:val="nil"/>
          <w:left w:val="nil"/>
          <w:bottom w:val="nil"/>
          <w:right w:val="nil"/>
          <w:between w:val="nil"/>
        </w:pBdr>
        <w:spacing w:line="360" w:lineRule="auto"/>
        <w:ind w:firstLine="720"/>
        <w:rPr>
          <w:rFonts w:eastAsia="TimesNewRomanPSMT"/>
        </w:rPr>
      </w:pPr>
    </w:p>
    <w:p w:rsidR="001D4F31" w:rsidP="000E66D3" w:rsidRDefault="001D4F31" w14:paraId="231B9D7B" w14:textId="528679B3">
      <w:pPr>
        <w:pBdr>
          <w:top w:val="nil"/>
          <w:left w:val="nil"/>
          <w:bottom w:val="nil"/>
          <w:right w:val="nil"/>
          <w:between w:val="nil"/>
        </w:pBdr>
        <w:spacing w:line="360" w:lineRule="auto"/>
        <w:ind w:firstLine="720"/>
        <w:rPr>
          <w:rFonts w:eastAsia="TimesNewRomanPSMT"/>
        </w:rPr>
      </w:pPr>
    </w:p>
    <w:p w:rsidR="001D4F31" w:rsidP="000E66D3" w:rsidRDefault="001D4F31" w14:paraId="0BF7B820" w14:textId="77777777">
      <w:pPr>
        <w:pBdr>
          <w:top w:val="nil"/>
          <w:left w:val="nil"/>
          <w:bottom w:val="nil"/>
          <w:right w:val="nil"/>
          <w:between w:val="nil"/>
        </w:pBdr>
        <w:spacing w:line="360" w:lineRule="auto"/>
        <w:ind w:firstLine="720"/>
        <w:rPr>
          <w:rFonts w:eastAsia="TimesNewRomanPSMT"/>
        </w:rPr>
      </w:pPr>
    </w:p>
    <w:p w:rsidRPr="00A11A8D" w:rsidR="00236E6D" w:rsidP="003873D8" w:rsidRDefault="0013165A" w14:paraId="03A45B90" w14:textId="1694E433">
      <w:pPr>
        <w:pStyle w:val="Ttulo1"/>
      </w:pPr>
      <w:bookmarkStart w:name="_Toc9501972" w:id="23"/>
      <w:bookmarkStart w:name="_Toc59125056" w:id="24"/>
      <w:r w:rsidRPr="003873D8">
        <w:lastRenderedPageBreak/>
        <w:t>Capítulo</w:t>
      </w:r>
      <w:r w:rsidRPr="00A11A8D" w:rsidR="000B7AF9">
        <w:t xml:space="preserve"> </w:t>
      </w:r>
      <w:r w:rsidR="003F566A">
        <w:t>3</w:t>
      </w:r>
      <w:r w:rsidR="003E21A6">
        <w:t>.</w:t>
      </w:r>
      <w:r w:rsidRPr="00A11A8D" w:rsidR="00C95439">
        <w:br/>
      </w:r>
      <w:bookmarkEnd w:id="15"/>
      <w:bookmarkEnd w:id="16"/>
      <w:r w:rsidRPr="00A11A8D" w:rsidR="008867B4">
        <w:t>Metodología</w:t>
      </w:r>
      <w:r w:rsidR="003E21A6">
        <w:t>.</w:t>
      </w:r>
      <w:bookmarkEnd w:id="23"/>
      <w:bookmarkEnd w:id="24"/>
    </w:p>
    <w:p w:rsidRPr="00A11A8D" w:rsidR="00171236" w:rsidP="0039288F" w:rsidRDefault="00171236" w14:paraId="7FEC3B19" w14:textId="6DA68E77">
      <w:pPr>
        <w:pStyle w:val="Ttulo2"/>
        <w:snapToGrid w:val="0"/>
        <w:spacing w:line="360" w:lineRule="auto"/>
      </w:pPr>
      <w:bookmarkStart w:name="_Toc9501973" w:id="25"/>
      <w:bookmarkStart w:name="_Toc285535806" w:id="26"/>
      <w:bookmarkStart w:name="_Toc410627901" w:id="27"/>
      <w:bookmarkStart w:name="_Toc59125057" w:id="28"/>
      <w:r w:rsidRPr="00A11A8D">
        <w:t>Tipo y diseño de investigación.</w:t>
      </w:r>
      <w:bookmarkEnd w:id="25"/>
      <w:bookmarkEnd w:id="28"/>
    </w:p>
    <w:p w:rsidR="003D3C5F" w:rsidP="003D3C5F" w:rsidRDefault="00E27D79" w14:paraId="0275AC84" w14:textId="77777777">
      <w:pPr>
        <w:numPr>
          <w:ilvl w:val="12"/>
          <w:numId w:val="0"/>
        </w:numPr>
        <w:snapToGrid w:val="0"/>
        <w:spacing w:line="360" w:lineRule="auto"/>
        <w:ind w:firstLine="720"/>
        <w:rPr>
          <w:color w:val="000000" w:themeColor="text1"/>
        </w:rPr>
      </w:pPr>
      <w:r>
        <w:rPr>
          <w:color w:val="000000" w:themeColor="text1"/>
        </w:rPr>
        <w:t xml:space="preserve">La investigación se enmarca en los estudios </w:t>
      </w:r>
      <w:r w:rsidR="007904AC">
        <w:rPr>
          <w:color w:val="000000" w:themeColor="text1"/>
        </w:rPr>
        <w:t>cuantitativos</w:t>
      </w:r>
      <w:r w:rsidR="001407A8">
        <w:rPr>
          <w:color w:val="000000" w:themeColor="text1"/>
        </w:rPr>
        <w:t xml:space="preserve">, </w:t>
      </w:r>
      <w:r w:rsidR="00A96C62">
        <w:rPr>
          <w:color w:val="000000" w:themeColor="text1"/>
        </w:rPr>
        <w:t>que</w:t>
      </w:r>
      <w:r w:rsidR="001407A8">
        <w:rPr>
          <w:color w:val="000000" w:themeColor="text1"/>
        </w:rPr>
        <w:t xml:space="preserve"> busca conocer el impacto de una variable (</w:t>
      </w:r>
      <w:r w:rsidR="002F5749">
        <w:rPr>
          <w:color w:val="000000" w:themeColor="text1"/>
        </w:rPr>
        <w:t>Covid-19</w:t>
      </w:r>
      <w:r w:rsidR="001407A8">
        <w:rPr>
          <w:color w:val="000000" w:themeColor="text1"/>
        </w:rPr>
        <w:t xml:space="preserve">) sobre otra (CVL), </w:t>
      </w:r>
      <w:r w:rsidR="00A96C62">
        <w:rPr>
          <w:color w:val="000000" w:themeColor="text1"/>
        </w:rPr>
        <w:t xml:space="preserve">utilizando </w:t>
      </w:r>
      <w:r w:rsidR="001407A8">
        <w:rPr>
          <w:color w:val="000000" w:themeColor="text1"/>
        </w:rPr>
        <w:t>instrumentos validados</w:t>
      </w:r>
      <w:r w:rsidR="00CB7774">
        <w:rPr>
          <w:color w:val="000000" w:themeColor="text1"/>
        </w:rPr>
        <w:t>.</w:t>
      </w:r>
    </w:p>
    <w:p w:rsidR="00171236" w:rsidP="00CA52A3" w:rsidRDefault="007C3F6C" w14:paraId="7DC4BF4F" w14:textId="605F3EDB">
      <w:pPr>
        <w:numPr>
          <w:ilvl w:val="12"/>
          <w:numId w:val="0"/>
        </w:numPr>
        <w:snapToGrid w:val="0"/>
        <w:spacing w:line="360" w:lineRule="auto"/>
      </w:pPr>
      <w:r>
        <w:rPr>
          <w:color w:val="000000" w:themeColor="text1"/>
        </w:rPr>
        <w:t>E</w:t>
      </w:r>
      <w:r w:rsidR="007904AC">
        <w:rPr>
          <w:color w:val="000000" w:themeColor="text1"/>
        </w:rPr>
        <w:t xml:space="preserve">l diseño </w:t>
      </w:r>
      <w:r w:rsidR="00A96C62">
        <w:rPr>
          <w:color w:val="000000" w:themeColor="text1"/>
        </w:rPr>
        <w:t xml:space="preserve">del </w:t>
      </w:r>
      <w:r w:rsidR="007904AC">
        <w:rPr>
          <w:color w:val="000000" w:themeColor="text1"/>
        </w:rPr>
        <w:t>estudio</w:t>
      </w:r>
      <w:r w:rsidR="00A96C62">
        <w:rPr>
          <w:color w:val="000000" w:themeColor="text1"/>
        </w:rPr>
        <w:t xml:space="preserve"> e</w:t>
      </w:r>
      <w:r w:rsidR="007904AC">
        <w:rPr>
          <w:color w:val="000000" w:themeColor="text1"/>
        </w:rPr>
        <w:t xml:space="preserve">s </w:t>
      </w:r>
      <w:r w:rsidR="00964594">
        <w:rPr>
          <w:color w:val="000000" w:themeColor="text1"/>
        </w:rPr>
        <w:t xml:space="preserve">transversal </w:t>
      </w:r>
      <w:r w:rsidR="00DC5FBC">
        <w:rPr>
          <w:color w:val="000000" w:themeColor="text1"/>
        </w:rPr>
        <w:t>po</w:t>
      </w:r>
      <w:r w:rsidR="00A96C62">
        <w:rPr>
          <w:color w:val="000000" w:themeColor="text1"/>
        </w:rPr>
        <w:t>r</w:t>
      </w:r>
      <w:r w:rsidR="00DC5FBC">
        <w:rPr>
          <w:color w:val="000000" w:themeColor="text1"/>
        </w:rPr>
        <w:t xml:space="preserve"> cuanto se </w:t>
      </w:r>
      <w:r w:rsidR="00A96C62">
        <w:rPr>
          <w:color w:val="000000" w:themeColor="text1"/>
        </w:rPr>
        <w:t xml:space="preserve">realiza en un momento </w:t>
      </w:r>
      <w:r w:rsidR="0018519C">
        <w:rPr>
          <w:color w:val="000000" w:themeColor="text1"/>
        </w:rPr>
        <w:t>e</w:t>
      </w:r>
      <w:r w:rsidR="00A96C62">
        <w:rPr>
          <w:color w:val="000000" w:themeColor="text1"/>
        </w:rPr>
        <w:t>spec</w:t>
      </w:r>
      <w:r w:rsidR="00A04F6C">
        <w:rPr>
          <w:color w:val="000000" w:themeColor="text1"/>
        </w:rPr>
        <w:t>í</w:t>
      </w:r>
      <w:r w:rsidR="00A96C62">
        <w:rPr>
          <w:color w:val="000000" w:themeColor="text1"/>
        </w:rPr>
        <w:t>fic</w:t>
      </w:r>
      <w:r w:rsidR="0018519C">
        <w:rPr>
          <w:color w:val="000000" w:themeColor="text1"/>
        </w:rPr>
        <w:t>o</w:t>
      </w:r>
      <w:r w:rsidR="00A96C62">
        <w:rPr>
          <w:color w:val="000000" w:themeColor="text1"/>
        </w:rPr>
        <w:t xml:space="preserve"> </w:t>
      </w:r>
      <w:r w:rsidR="00F21223">
        <w:rPr>
          <w:color w:val="000000" w:themeColor="text1"/>
        </w:rPr>
        <w:t>durante</w:t>
      </w:r>
      <w:r w:rsidR="00A04F6C">
        <w:rPr>
          <w:color w:val="000000" w:themeColor="text1"/>
        </w:rPr>
        <w:t xml:space="preserve"> </w:t>
      </w:r>
      <w:r w:rsidR="00A96C62">
        <w:rPr>
          <w:color w:val="000000" w:themeColor="text1"/>
        </w:rPr>
        <w:t xml:space="preserve">la pandemia por </w:t>
      </w:r>
      <w:r w:rsidR="002F5749">
        <w:rPr>
          <w:color w:val="000000" w:themeColor="text1"/>
        </w:rPr>
        <w:t>Covid-19</w:t>
      </w:r>
      <w:r w:rsidR="00DC5FBC">
        <w:rPr>
          <w:color w:val="000000" w:themeColor="text1"/>
        </w:rPr>
        <w:t>,</w:t>
      </w:r>
      <w:r w:rsidR="00A96C62">
        <w:rPr>
          <w:color w:val="000000" w:themeColor="text1"/>
        </w:rPr>
        <w:t xml:space="preserve"> como lo señalan </w:t>
      </w:r>
      <w:r w:rsidRPr="00A04F6C" w:rsidR="00A04F6C">
        <w:rPr>
          <w:color w:val="000000" w:themeColor="text1"/>
        </w:rPr>
        <w:t>H</w:t>
      </w:r>
      <w:r w:rsidRPr="00A04F6C" w:rsidR="00DC5FBC">
        <w:rPr>
          <w:color w:val="000000" w:themeColor="text1"/>
        </w:rPr>
        <w:t>ern</w:t>
      </w:r>
      <w:r w:rsidRPr="00A04F6C" w:rsidR="00A04F6C">
        <w:rPr>
          <w:color w:val="000000" w:themeColor="text1"/>
        </w:rPr>
        <w:t>á</w:t>
      </w:r>
      <w:r w:rsidRPr="00A04F6C" w:rsidR="00DC5FBC">
        <w:rPr>
          <w:color w:val="000000" w:themeColor="text1"/>
        </w:rPr>
        <w:t>ndez</w:t>
      </w:r>
      <w:r w:rsidR="003873D8">
        <w:rPr>
          <w:color w:val="000000" w:themeColor="text1"/>
        </w:rPr>
        <w:t>-Sampieri</w:t>
      </w:r>
      <w:r w:rsidRPr="00A04F6C" w:rsidR="00A04F6C">
        <w:rPr>
          <w:color w:val="000000" w:themeColor="text1"/>
        </w:rPr>
        <w:t>, Fernández</w:t>
      </w:r>
      <w:r w:rsidRPr="00A04F6C" w:rsidR="00DC5FBC">
        <w:rPr>
          <w:color w:val="000000" w:themeColor="text1"/>
        </w:rPr>
        <w:t xml:space="preserve"> </w:t>
      </w:r>
      <w:r w:rsidRPr="00A04F6C" w:rsidR="00A04F6C">
        <w:rPr>
          <w:color w:val="000000" w:themeColor="text1"/>
        </w:rPr>
        <w:t xml:space="preserve">y </w:t>
      </w:r>
      <w:r w:rsidRPr="00481820" w:rsidR="00DC5FBC">
        <w:rPr>
          <w:color w:val="000000" w:themeColor="text1"/>
        </w:rPr>
        <w:t>Baptista (20</w:t>
      </w:r>
      <w:r w:rsidRPr="00481820" w:rsidR="00A04F6C">
        <w:rPr>
          <w:color w:val="000000" w:themeColor="text1"/>
        </w:rPr>
        <w:t>14</w:t>
      </w:r>
      <w:r w:rsidRPr="00481820" w:rsidR="00DC5FBC">
        <w:rPr>
          <w:color w:val="000000" w:themeColor="text1"/>
        </w:rPr>
        <w:t>) un estudio no experimental transversal se da al “e</w:t>
      </w:r>
      <w:r w:rsidRPr="00481820" w:rsidR="00DC5FBC">
        <w:t>valuar una situación, comunidad, evento, fenómeno o contexto en un punto del tiempo</w:t>
      </w:r>
      <w:r w:rsidRPr="00481820" w:rsidR="00A04F6C">
        <w:t>”</w:t>
      </w:r>
      <w:r w:rsidR="00AC04D8">
        <w:t xml:space="preserve"> </w:t>
      </w:r>
      <w:r w:rsidRPr="00481820" w:rsidR="00DC5FBC">
        <w:t>(p</w:t>
      </w:r>
      <w:r w:rsidRPr="00481820" w:rsidR="00A04F6C">
        <w:t>.</w:t>
      </w:r>
      <w:r w:rsidRPr="00481820" w:rsidR="00DC5FBC">
        <w:t>154)</w:t>
      </w:r>
      <w:r w:rsidR="00AC04D8">
        <w:t>.</w:t>
      </w:r>
      <w:r w:rsidR="00CA52A3">
        <w:t xml:space="preserve"> </w:t>
      </w:r>
      <w:r w:rsidRPr="00481820" w:rsidR="00B74CAA">
        <w:t>Además</w:t>
      </w:r>
      <w:r w:rsidRPr="00481820" w:rsidR="00A04F6C">
        <w:t>,</w:t>
      </w:r>
      <w:r w:rsidRPr="00481820" w:rsidR="00DC5FBC">
        <w:t xml:space="preserve"> </w:t>
      </w:r>
      <w:r w:rsidRPr="00481820" w:rsidR="00B74CAA">
        <w:t xml:space="preserve">es </w:t>
      </w:r>
      <w:r w:rsidRPr="00481820" w:rsidR="00DC5FBC">
        <w:t xml:space="preserve">un estudio </w:t>
      </w:r>
      <w:r w:rsidRPr="00481820" w:rsidR="007904AC">
        <w:rPr>
          <w:color w:val="000000" w:themeColor="text1"/>
        </w:rPr>
        <w:t xml:space="preserve">exploratorio ya </w:t>
      </w:r>
      <w:r w:rsidRPr="00481820" w:rsidR="00A04F6C">
        <w:rPr>
          <w:color w:val="000000" w:themeColor="text1"/>
        </w:rPr>
        <w:t xml:space="preserve">que </w:t>
      </w:r>
      <w:r w:rsidRPr="00481820" w:rsidR="00E51F5A">
        <w:rPr>
          <w:color w:val="000000" w:themeColor="text1"/>
        </w:rPr>
        <w:t xml:space="preserve">se </w:t>
      </w:r>
      <w:r w:rsidRPr="00481820" w:rsidR="007904AC">
        <w:rPr>
          <w:color w:val="000000" w:themeColor="text1"/>
        </w:rPr>
        <w:t xml:space="preserve">trata un tema </w:t>
      </w:r>
      <w:r w:rsidRPr="00481820" w:rsidR="00A96C62">
        <w:rPr>
          <w:color w:val="000000" w:themeColor="text1"/>
        </w:rPr>
        <w:t xml:space="preserve">novedoso y </w:t>
      </w:r>
      <w:r w:rsidRPr="00481820" w:rsidR="007904AC">
        <w:rPr>
          <w:color w:val="000000" w:themeColor="text1"/>
        </w:rPr>
        <w:t>poco estudiado</w:t>
      </w:r>
      <w:r w:rsidRPr="00481820" w:rsidR="00A96C62">
        <w:rPr>
          <w:color w:val="000000" w:themeColor="text1"/>
        </w:rPr>
        <w:t xml:space="preserve">, </w:t>
      </w:r>
      <w:r w:rsidR="00847756">
        <w:rPr>
          <w:color w:val="000000" w:themeColor="text1"/>
        </w:rPr>
        <w:t xml:space="preserve">implica </w:t>
      </w:r>
      <w:r w:rsidRPr="00481820" w:rsidR="00504983">
        <w:rPr>
          <w:color w:val="000000" w:themeColor="text1"/>
        </w:rPr>
        <w:t xml:space="preserve">según </w:t>
      </w:r>
      <w:r w:rsidRPr="00481820" w:rsidR="00504983">
        <w:t>Hernández-Sampieri, Fernández y Baptista, (2014</w:t>
      </w:r>
      <w:r w:rsidR="00C81EC2">
        <w:t>)</w:t>
      </w:r>
      <w:r w:rsidRPr="00481820" w:rsidR="00504983">
        <w:rPr>
          <w:color w:val="000000" w:themeColor="text1"/>
        </w:rPr>
        <w:t xml:space="preserve"> </w:t>
      </w:r>
      <w:r w:rsidRPr="00481820" w:rsidR="007904AC">
        <w:rPr>
          <w:color w:val="000000" w:themeColor="text1"/>
        </w:rPr>
        <w:t>“</w:t>
      </w:r>
      <w:r w:rsidRPr="00481820" w:rsidR="007904AC">
        <w:t>analizar fenómenos desconocidos o novedosos: una enfermedad de reciente aparición, una catástrofe ocurrida</w:t>
      </w:r>
      <w:r w:rsidR="00847756">
        <w:t>…</w:t>
      </w:r>
      <w:r w:rsidRPr="00481820" w:rsidR="007904AC">
        <w:t>”</w:t>
      </w:r>
      <w:r w:rsidR="00847756">
        <w:t>.</w:t>
      </w:r>
      <w:r w:rsidRPr="00481820" w:rsidR="00A04F6C">
        <w:t xml:space="preserve"> </w:t>
      </w:r>
      <w:r w:rsidRPr="00481820" w:rsidR="001407A8">
        <w:t>(p</w:t>
      </w:r>
      <w:r w:rsidRPr="00481820" w:rsidR="00A04F6C">
        <w:t>.</w:t>
      </w:r>
      <w:r w:rsidRPr="00481820" w:rsidR="001407A8">
        <w:t>91)</w:t>
      </w:r>
    </w:p>
    <w:p w:rsidRPr="00847756" w:rsidR="00ED7A40" w:rsidP="00CA52A3" w:rsidRDefault="00ED7A40" w14:paraId="40FB4C72" w14:textId="77777777">
      <w:pPr>
        <w:numPr>
          <w:ilvl w:val="12"/>
          <w:numId w:val="0"/>
        </w:numPr>
        <w:snapToGrid w:val="0"/>
        <w:spacing w:line="360" w:lineRule="auto"/>
      </w:pPr>
    </w:p>
    <w:p w:rsidRPr="00A11A8D" w:rsidR="00171236" w:rsidP="0039288F" w:rsidRDefault="00171236" w14:paraId="25250830" w14:textId="337589EE">
      <w:pPr>
        <w:pStyle w:val="Ttulo2"/>
        <w:snapToGrid w:val="0"/>
        <w:spacing w:line="360" w:lineRule="auto"/>
      </w:pPr>
      <w:bookmarkStart w:name="_Toc9501974" w:id="29"/>
      <w:bookmarkStart w:name="_Toc59125058" w:id="30"/>
      <w:r w:rsidRPr="00A11A8D">
        <w:rPr>
          <w:rFonts w:cs="Times New Roman"/>
          <w:color w:val="000000" w:themeColor="text1"/>
          <w:szCs w:val="24"/>
        </w:rPr>
        <w:t>Participantes</w:t>
      </w:r>
      <w:r w:rsidRPr="00A11A8D">
        <w:t>.</w:t>
      </w:r>
      <w:bookmarkEnd w:id="29"/>
      <w:bookmarkEnd w:id="30"/>
    </w:p>
    <w:p w:rsidR="00CA52A3" w:rsidP="001B5DC3" w:rsidRDefault="00A01F63" w14:paraId="218845C0" w14:textId="55FCC579">
      <w:pPr>
        <w:numPr>
          <w:ilvl w:val="12"/>
          <w:numId w:val="0"/>
        </w:numPr>
        <w:snapToGrid w:val="0"/>
        <w:spacing w:line="360" w:lineRule="auto"/>
        <w:ind w:firstLine="720"/>
      </w:pPr>
      <w:r>
        <w:t>Se asumen como tales a una muestra de</w:t>
      </w:r>
      <w:r w:rsidR="006266E1">
        <w:t xml:space="preserve"> 9</w:t>
      </w:r>
      <w:r w:rsidR="00C31A58">
        <w:t>7</w:t>
      </w:r>
      <w:r w:rsidR="006266E1">
        <w:t xml:space="preserve"> trabajadores</w:t>
      </w:r>
      <w:r>
        <w:t xml:space="preserve"> de Transelca</w:t>
      </w:r>
      <w:r w:rsidR="00521158">
        <w:t>,</w:t>
      </w:r>
      <w:r w:rsidR="00E92248">
        <w:t xml:space="preserve"> </w:t>
      </w:r>
      <w:r>
        <w:t xml:space="preserve">correspondiente al </w:t>
      </w:r>
      <w:r w:rsidR="006266E1">
        <w:t>4</w:t>
      </w:r>
      <w:r w:rsidR="00C31A58">
        <w:t>8</w:t>
      </w:r>
      <w:r w:rsidR="006266E1">
        <w:t>,</w:t>
      </w:r>
      <w:r w:rsidR="00C31A58">
        <w:t>2</w:t>
      </w:r>
      <w:r w:rsidR="006266E1">
        <w:t>% s</w:t>
      </w:r>
      <w:r>
        <w:t xml:space="preserve">obre </w:t>
      </w:r>
      <w:r w:rsidR="00964594">
        <w:t xml:space="preserve">una población total de </w:t>
      </w:r>
      <w:r w:rsidR="006266E1">
        <w:t>201</w:t>
      </w:r>
      <w:r w:rsidR="002609C4">
        <w:t xml:space="preserve"> trabajadores</w:t>
      </w:r>
      <w:r w:rsidR="00521158">
        <w:t>,</w:t>
      </w:r>
      <w:r w:rsidR="008C0CCD">
        <w:t xml:space="preserve"> ubicados en </w:t>
      </w:r>
      <w:r w:rsidR="00E92248">
        <w:t xml:space="preserve">diferentes ciudades de </w:t>
      </w:r>
      <w:r w:rsidR="008C0CCD">
        <w:t>la costa norte colombiana</w:t>
      </w:r>
      <w:r w:rsidR="003D3C5F">
        <w:t xml:space="preserve">. La </w:t>
      </w:r>
      <w:r w:rsidR="00543575">
        <w:t xml:space="preserve">muestra </w:t>
      </w:r>
      <w:r w:rsidR="0064497A">
        <w:t xml:space="preserve">intencional </w:t>
      </w:r>
      <w:r w:rsidR="00543575">
        <w:t xml:space="preserve">fue seleccionada </w:t>
      </w:r>
      <w:r w:rsidR="003D3C5F">
        <w:t xml:space="preserve">y convocada </w:t>
      </w:r>
      <w:r w:rsidR="00543575">
        <w:t>por la empresa</w:t>
      </w:r>
      <w:r w:rsidR="003D3C5F">
        <w:t>,</w:t>
      </w:r>
      <w:r w:rsidR="00543575">
        <w:t xml:space="preserve"> </w:t>
      </w:r>
      <w:r w:rsidR="008C0CCD">
        <w:t>según</w:t>
      </w:r>
      <w:r w:rsidR="00543575">
        <w:t xml:space="preserve">: el nivel de exposición al virus </w:t>
      </w:r>
      <w:r w:rsidR="008C0CCD">
        <w:t>al</w:t>
      </w:r>
      <w:r w:rsidR="00543575">
        <w:t xml:space="preserve"> mantener </w:t>
      </w:r>
      <w:r w:rsidR="00EF5E97">
        <w:t xml:space="preserve">el </w:t>
      </w:r>
      <w:r w:rsidR="00543575">
        <w:t>trabajo presencial</w:t>
      </w:r>
      <w:r w:rsidR="003D3C5F">
        <w:t xml:space="preserve">. </w:t>
      </w:r>
      <w:r w:rsidR="00D57B05">
        <w:t>Como datos sociodemográficos se conoce que e</w:t>
      </w:r>
      <w:r w:rsidRPr="00352904" w:rsidR="00352904">
        <w:t xml:space="preserve">l 90% (88 trabajadores) </w:t>
      </w:r>
      <w:r w:rsidR="00D57B05">
        <w:t xml:space="preserve">son </w:t>
      </w:r>
      <w:r w:rsidRPr="00352904" w:rsidR="00352904">
        <w:t>de sexo masculino y el 10% (9 trabajadores) restante corresponde al sexo femenino</w:t>
      </w:r>
      <w:r w:rsidR="0081318E">
        <w:t>.</w:t>
      </w:r>
      <w:r w:rsidR="005B1887">
        <w:t xml:space="preserve"> Sus edades oscilan entre 25 y 63 años. A</w:t>
      </w:r>
      <w:r w:rsidRPr="00352904" w:rsidR="00352904">
        <w:t>sí mismo</w:t>
      </w:r>
      <w:r w:rsidR="005B1887">
        <w:t>,</w:t>
      </w:r>
      <w:r w:rsidRPr="00352904" w:rsidR="00352904">
        <w:t xml:space="preserve"> el 89% se ubican en la gerencia de producción</w:t>
      </w:r>
      <w:r w:rsidR="00D57B05">
        <w:t xml:space="preserve"> con trabajo de campo </w:t>
      </w:r>
      <w:r w:rsidRPr="00352904" w:rsidR="00352904">
        <w:t>y el 11% en la administrativa</w:t>
      </w:r>
      <w:r w:rsidR="00D57B05">
        <w:t xml:space="preserve"> ubicados en las oficinas</w:t>
      </w:r>
      <w:r w:rsidRPr="00352904" w:rsidR="00352904">
        <w:t xml:space="preserve">.  </w:t>
      </w:r>
    </w:p>
    <w:p w:rsidR="008368C5" w:rsidP="0039288F" w:rsidRDefault="008368C5" w14:paraId="0426E718" w14:textId="637C3E29">
      <w:pPr>
        <w:numPr>
          <w:ilvl w:val="12"/>
          <w:numId w:val="0"/>
        </w:numPr>
        <w:snapToGrid w:val="0"/>
        <w:spacing w:line="360" w:lineRule="auto"/>
      </w:pPr>
    </w:p>
    <w:p w:rsidRPr="00A11A8D" w:rsidR="00171236" w:rsidP="0039288F" w:rsidRDefault="00171236" w14:paraId="00E13357" w14:textId="13808072">
      <w:pPr>
        <w:pStyle w:val="Ttulo2"/>
        <w:snapToGrid w:val="0"/>
        <w:spacing w:line="360" w:lineRule="auto"/>
      </w:pPr>
      <w:bookmarkStart w:name="_Toc9501975" w:id="31"/>
      <w:bookmarkStart w:name="_Toc59125059" w:id="32"/>
      <w:r w:rsidRPr="00A11A8D">
        <w:rPr>
          <w:rFonts w:cs="Times New Roman"/>
          <w:color w:val="000000" w:themeColor="text1"/>
          <w:szCs w:val="24"/>
        </w:rPr>
        <w:t>Instrumentos de recolección de datos</w:t>
      </w:r>
      <w:r w:rsidRPr="00A11A8D">
        <w:t>.</w:t>
      </w:r>
      <w:bookmarkEnd w:id="31"/>
      <w:bookmarkEnd w:id="32"/>
    </w:p>
    <w:p w:rsidR="001D1B22" w:rsidP="00CA52A3" w:rsidRDefault="001D1B22" w14:paraId="700EAABE" w14:textId="00CB2901">
      <w:pPr>
        <w:numPr>
          <w:ilvl w:val="12"/>
          <w:numId w:val="0"/>
        </w:numPr>
        <w:snapToGrid w:val="0"/>
        <w:spacing w:line="360" w:lineRule="auto"/>
        <w:ind w:firstLine="720"/>
        <w:rPr>
          <w:color w:val="000000" w:themeColor="text1"/>
        </w:rPr>
      </w:pPr>
      <w:r>
        <w:rPr>
          <w:color w:val="000000" w:themeColor="text1"/>
        </w:rPr>
        <w:t xml:space="preserve">   </w:t>
      </w:r>
      <w:r w:rsidR="00A01F63">
        <w:rPr>
          <w:color w:val="000000" w:themeColor="text1"/>
        </w:rPr>
        <w:t>S</w:t>
      </w:r>
      <w:r>
        <w:rPr>
          <w:color w:val="000000" w:themeColor="text1"/>
        </w:rPr>
        <w:t>e aplica</w:t>
      </w:r>
      <w:r w:rsidR="006B0E7E">
        <w:rPr>
          <w:color w:val="000000" w:themeColor="text1"/>
        </w:rPr>
        <w:t xml:space="preserve"> la encuesta de </w:t>
      </w:r>
      <w:r w:rsidR="00624465">
        <w:rPr>
          <w:color w:val="000000" w:themeColor="text1"/>
        </w:rPr>
        <w:t>m</w:t>
      </w:r>
      <w:r w:rsidR="006B0E7E">
        <w:rPr>
          <w:color w:val="000000" w:themeColor="text1"/>
        </w:rPr>
        <w:t xml:space="preserve">anifestaciones </w:t>
      </w:r>
      <w:r w:rsidR="00492A98">
        <w:rPr>
          <w:color w:val="000000" w:themeColor="text1"/>
        </w:rPr>
        <w:t xml:space="preserve">signos y síntomas </w:t>
      </w:r>
      <w:r w:rsidR="006B0E7E">
        <w:rPr>
          <w:color w:val="000000" w:themeColor="text1"/>
        </w:rPr>
        <w:t xml:space="preserve">del impacto </w:t>
      </w:r>
      <w:r w:rsidR="00492A98">
        <w:rPr>
          <w:color w:val="000000" w:themeColor="text1"/>
        </w:rPr>
        <w:t>del Covid</w:t>
      </w:r>
      <w:r w:rsidR="006D1087">
        <w:rPr>
          <w:color w:val="000000" w:themeColor="text1"/>
        </w:rPr>
        <w:t>-</w:t>
      </w:r>
      <w:r w:rsidR="00492A98">
        <w:rPr>
          <w:color w:val="000000" w:themeColor="text1"/>
        </w:rPr>
        <w:t xml:space="preserve">19 </w:t>
      </w:r>
      <w:r w:rsidR="006B0E7E">
        <w:rPr>
          <w:color w:val="000000" w:themeColor="text1"/>
        </w:rPr>
        <w:t xml:space="preserve">elaborada por </w:t>
      </w:r>
      <w:r w:rsidR="00492A98">
        <w:rPr>
          <w:color w:val="000000" w:themeColor="text1"/>
        </w:rPr>
        <w:t>la firma MCOL Asesorías Especializadas SAS</w:t>
      </w:r>
      <w:r w:rsidR="008C0CCD">
        <w:rPr>
          <w:color w:val="000000" w:themeColor="text1"/>
        </w:rPr>
        <w:t>.</w:t>
      </w:r>
      <w:r w:rsidR="008F6E46">
        <w:rPr>
          <w:color w:val="000000" w:themeColor="text1"/>
        </w:rPr>
        <w:t xml:space="preserve"> C</w:t>
      </w:r>
      <w:r w:rsidR="00CE6771">
        <w:rPr>
          <w:color w:val="000000" w:themeColor="text1"/>
        </w:rPr>
        <w:t xml:space="preserve">ontiene 60 </w:t>
      </w:r>
      <w:r w:rsidR="00C72A49">
        <w:rPr>
          <w:color w:val="000000" w:themeColor="text1"/>
        </w:rPr>
        <w:t>ítems</w:t>
      </w:r>
      <w:r w:rsidR="00CE6771">
        <w:rPr>
          <w:color w:val="000000" w:themeColor="text1"/>
        </w:rPr>
        <w:t xml:space="preserve"> que </w:t>
      </w:r>
      <w:r w:rsidR="00624465">
        <w:rPr>
          <w:color w:val="000000" w:themeColor="text1"/>
        </w:rPr>
        <w:t>se r</w:t>
      </w:r>
      <w:r w:rsidR="00CE6771">
        <w:rPr>
          <w:color w:val="000000" w:themeColor="text1"/>
        </w:rPr>
        <w:t>esponde</w:t>
      </w:r>
      <w:r w:rsidR="00624465">
        <w:rPr>
          <w:color w:val="000000" w:themeColor="text1"/>
        </w:rPr>
        <w:t>n</w:t>
      </w:r>
      <w:r w:rsidR="00CE6771">
        <w:rPr>
          <w:color w:val="000000" w:themeColor="text1"/>
        </w:rPr>
        <w:t xml:space="preserve"> </w:t>
      </w:r>
      <w:r w:rsidR="00F07C8C">
        <w:rPr>
          <w:color w:val="000000" w:themeColor="text1"/>
        </w:rPr>
        <w:t>e</w:t>
      </w:r>
      <w:r w:rsidR="00CA52A3">
        <w:rPr>
          <w:color w:val="000000" w:themeColor="text1"/>
        </w:rPr>
        <w:t>n un tiempo promedio de 17 minutos</w:t>
      </w:r>
      <w:r w:rsidR="008F6E46">
        <w:rPr>
          <w:color w:val="000000" w:themeColor="text1"/>
        </w:rPr>
        <w:t>. U</w:t>
      </w:r>
      <w:r w:rsidR="00624465">
        <w:rPr>
          <w:color w:val="000000" w:themeColor="text1"/>
        </w:rPr>
        <w:t xml:space="preserve">tiliza </w:t>
      </w:r>
      <w:r w:rsidRPr="00CA52A3" w:rsidR="00CA52A3">
        <w:rPr>
          <w:color w:val="000000" w:themeColor="text1"/>
        </w:rPr>
        <w:t>una escala Likert</w:t>
      </w:r>
      <w:r w:rsidR="00624465">
        <w:rPr>
          <w:color w:val="000000" w:themeColor="text1"/>
        </w:rPr>
        <w:t xml:space="preserve"> con 4 opciones de respuesta, así: siempre, casi siempre, algunas veces y nunca. Indaga</w:t>
      </w:r>
      <w:r w:rsidR="00CE6771">
        <w:rPr>
          <w:color w:val="000000" w:themeColor="text1"/>
        </w:rPr>
        <w:t xml:space="preserve"> </w:t>
      </w:r>
      <w:r w:rsidR="00484848">
        <w:rPr>
          <w:color w:val="000000" w:themeColor="text1"/>
        </w:rPr>
        <w:t>manifestaciones signos y síntomas de depresión, estrés post traumático</w:t>
      </w:r>
      <w:r w:rsidR="00624465">
        <w:rPr>
          <w:color w:val="000000" w:themeColor="text1"/>
        </w:rPr>
        <w:t>,</w:t>
      </w:r>
      <w:r w:rsidR="00484848">
        <w:rPr>
          <w:color w:val="000000" w:themeColor="text1"/>
        </w:rPr>
        <w:t xml:space="preserve"> ansiedad - distimias</w:t>
      </w:r>
      <w:r w:rsidR="00CE6771">
        <w:rPr>
          <w:color w:val="000000" w:themeColor="text1"/>
        </w:rPr>
        <w:t xml:space="preserve">, </w:t>
      </w:r>
      <w:r w:rsidR="00D235DD">
        <w:rPr>
          <w:color w:val="000000" w:themeColor="text1"/>
        </w:rPr>
        <w:t>calidad de vida labora</w:t>
      </w:r>
      <w:r w:rsidR="0018519C">
        <w:rPr>
          <w:color w:val="000000" w:themeColor="text1"/>
        </w:rPr>
        <w:t>l</w:t>
      </w:r>
      <w:r w:rsidR="00D235DD">
        <w:rPr>
          <w:color w:val="000000" w:themeColor="text1"/>
        </w:rPr>
        <w:t xml:space="preserve"> (</w:t>
      </w:r>
      <w:r w:rsidR="00342A4F">
        <w:rPr>
          <w:color w:val="000000" w:themeColor="text1"/>
        </w:rPr>
        <w:t>CVL</w:t>
      </w:r>
      <w:r w:rsidR="00D235DD">
        <w:rPr>
          <w:color w:val="000000" w:themeColor="text1"/>
        </w:rPr>
        <w:t>)</w:t>
      </w:r>
      <w:r w:rsidR="00CE6771">
        <w:rPr>
          <w:color w:val="000000" w:themeColor="text1"/>
        </w:rPr>
        <w:t xml:space="preserve"> y estrategias de afrontamiento</w:t>
      </w:r>
      <w:r w:rsidR="00484848">
        <w:rPr>
          <w:color w:val="000000" w:themeColor="text1"/>
        </w:rPr>
        <w:t xml:space="preserve"> </w:t>
      </w:r>
      <w:r w:rsidRPr="00342A4F" w:rsidR="00C72A49">
        <w:rPr>
          <w:color w:val="000000" w:themeColor="text1"/>
        </w:rPr>
        <w:t>(Anexos 3</w:t>
      </w:r>
      <w:r w:rsidR="008123D0">
        <w:rPr>
          <w:color w:val="000000" w:themeColor="text1"/>
        </w:rPr>
        <w:t xml:space="preserve"> y </w:t>
      </w:r>
      <w:r w:rsidRPr="00342A4F" w:rsidR="00C72A49">
        <w:rPr>
          <w:color w:val="000000" w:themeColor="text1"/>
        </w:rPr>
        <w:t>4).</w:t>
      </w:r>
    </w:p>
    <w:p w:rsidRPr="00A11A8D" w:rsidR="00171236" w:rsidP="0039288F" w:rsidRDefault="00C22DF8" w14:paraId="571EE02B" w14:textId="320EBB31">
      <w:pPr>
        <w:pStyle w:val="Ttulo2"/>
        <w:snapToGrid w:val="0"/>
        <w:spacing w:line="360" w:lineRule="auto"/>
      </w:pPr>
      <w:bookmarkStart w:name="_Toc9501976" w:id="33"/>
      <w:bookmarkStart w:name="_Toc59125060" w:id="34"/>
      <w:bookmarkEnd w:id="26"/>
      <w:bookmarkEnd w:id="27"/>
      <w:r w:rsidRPr="00A11A8D">
        <w:rPr>
          <w:rFonts w:cs="Times New Roman"/>
          <w:color w:val="000000" w:themeColor="text1"/>
          <w:szCs w:val="24"/>
        </w:rPr>
        <w:lastRenderedPageBreak/>
        <w:t>Estrategia del análisis de datos</w:t>
      </w:r>
      <w:r w:rsidRPr="00A11A8D" w:rsidR="00171236">
        <w:t>.</w:t>
      </w:r>
      <w:bookmarkEnd w:id="33"/>
      <w:bookmarkEnd w:id="34"/>
    </w:p>
    <w:p w:rsidR="00171236" w:rsidP="0039288F" w:rsidRDefault="00171236" w14:paraId="568AB99F" w14:textId="610FDC77">
      <w:pPr>
        <w:numPr>
          <w:ilvl w:val="12"/>
          <w:numId w:val="0"/>
        </w:numPr>
        <w:snapToGrid w:val="0"/>
        <w:spacing w:line="360" w:lineRule="auto"/>
        <w:rPr>
          <w:color w:val="000000" w:themeColor="text1"/>
        </w:rPr>
      </w:pPr>
      <w:r w:rsidRPr="00A11A8D">
        <w:tab/>
      </w:r>
      <w:r w:rsidRPr="00A11A8D" w:rsidR="00C22DF8">
        <w:rPr>
          <w:color w:val="000000" w:themeColor="text1"/>
        </w:rPr>
        <w:t>S</w:t>
      </w:r>
      <w:r w:rsidR="00371491">
        <w:rPr>
          <w:color w:val="000000" w:themeColor="text1"/>
        </w:rPr>
        <w:t xml:space="preserve">e realiza el análisis </w:t>
      </w:r>
      <w:r w:rsidRPr="00A11A8D" w:rsidR="00C22DF8">
        <w:rPr>
          <w:color w:val="000000" w:themeColor="text1"/>
        </w:rPr>
        <w:t xml:space="preserve">estadístico </w:t>
      </w:r>
      <w:r w:rsidR="00371491">
        <w:rPr>
          <w:color w:val="000000" w:themeColor="text1"/>
        </w:rPr>
        <w:t>de la información</w:t>
      </w:r>
      <w:r w:rsidR="008A1547">
        <w:rPr>
          <w:color w:val="000000" w:themeColor="text1"/>
        </w:rPr>
        <w:t>,</w:t>
      </w:r>
      <w:r w:rsidR="00371491">
        <w:rPr>
          <w:color w:val="000000" w:themeColor="text1"/>
        </w:rPr>
        <w:t xml:space="preserve"> </w:t>
      </w:r>
      <w:r w:rsidR="00C56BB1">
        <w:rPr>
          <w:color w:val="000000" w:themeColor="text1"/>
        </w:rPr>
        <w:t xml:space="preserve">con las </w:t>
      </w:r>
      <w:r w:rsidR="00951A80">
        <w:rPr>
          <w:color w:val="000000" w:themeColor="text1"/>
        </w:rPr>
        <w:t>valoraciones d</w:t>
      </w:r>
      <w:r w:rsidR="00C56BB1">
        <w:rPr>
          <w:color w:val="000000" w:themeColor="text1"/>
        </w:rPr>
        <w:t>efinidas</w:t>
      </w:r>
      <w:r w:rsidR="00951A80">
        <w:rPr>
          <w:color w:val="000000" w:themeColor="text1"/>
        </w:rPr>
        <w:t xml:space="preserve"> </w:t>
      </w:r>
      <w:r w:rsidR="00C56BB1">
        <w:rPr>
          <w:color w:val="000000" w:themeColor="text1"/>
        </w:rPr>
        <w:t>p</w:t>
      </w:r>
      <w:r w:rsidR="008A1547">
        <w:rPr>
          <w:color w:val="000000" w:themeColor="text1"/>
        </w:rPr>
        <w:t>ara</w:t>
      </w:r>
      <w:r w:rsidR="00951A80">
        <w:rPr>
          <w:color w:val="000000" w:themeColor="text1"/>
        </w:rPr>
        <w:t xml:space="preserve"> cada manifestación</w:t>
      </w:r>
      <w:r w:rsidR="009D77B1">
        <w:rPr>
          <w:color w:val="000000" w:themeColor="text1"/>
        </w:rPr>
        <w:t>, signo o síntoma</w:t>
      </w:r>
      <w:r w:rsidR="008A1547">
        <w:rPr>
          <w:color w:val="000000" w:themeColor="text1"/>
        </w:rPr>
        <w:t>,</w:t>
      </w:r>
      <w:r w:rsidR="009D77B1">
        <w:rPr>
          <w:color w:val="000000" w:themeColor="text1"/>
        </w:rPr>
        <w:t xml:space="preserve"> </w:t>
      </w:r>
      <w:r w:rsidRPr="008A1547" w:rsidR="008A1547">
        <w:rPr>
          <w:color w:val="000000" w:themeColor="text1"/>
        </w:rPr>
        <w:t xml:space="preserve">mediante programa en Excel y el Procesador de Encuestas de Múltiple Ponderamiento (PEMP), </w:t>
      </w:r>
      <w:r w:rsidR="008A1547">
        <w:rPr>
          <w:color w:val="000000" w:themeColor="text1"/>
        </w:rPr>
        <w:t>generando r</w:t>
      </w:r>
      <w:r w:rsidR="0040319A">
        <w:rPr>
          <w:color w:val="000000" w:themeColor="text1"/>
        </w:rPr>
        <w:t>esultados individuales por</w:t>
      </w:r>
      <w:r w:rsidR="00951A80">
        <w:rPr>
          <w:color w:val="000000" w:themeColor="text1"/>
        </w:rPr>
        <w:t xml:space="preserve"> </w:t>
      </w:r>
      <w:r w:rsidR="00C56BB1">
        <w:rPr>
          <w:color w:val="000000" w:themeColor="text1"/>
        </w:rPr>
        <w:t xml:space="preserve">cada trabajador </w:t>
      </w:r>
      <w:r w:rsidR="009D77B1">
        <w:rPr>
          <w:color w:val="000000" w:themeColor="text1"/>
        </w:rPr>
        <w:t xml:space="preserve">encuestado </w:t>
      </w:r>
      <w:r w:rsidR="0040319A">
        <w:rPr>
          <w:color w:val="000000" w:themeColor="text1"/>
        </w:rPr>
        <w:t xml:space="preserve">y </w:t>
      </w:r>
      <w:r w:rsidR="009D77B1">
        <w:rPr>
          <w:color w:val="000000" w:themeColor="text1"/>
        </w:rPr>
        <w:t xml:space="preserve">generales </w:t>
      </w:r>
      <w:r w:rsidR="0040319A">
        <w:rPr>
          <w:color w:val="000000" w:themeColor="text1"/>
        </w:rPr>
        <w:t xml:space="preserve">para </w:t>
      </w:r>
      <w:r w:rsidR="00C56BB1">
        <w:rPr>
          <w:color w:val="000000" w:themeColor="text1"/>
        </w:rPr>
        <w:t>la empresa</w:t>
      </w:r>
      <w:r w:rsidR="008A1547">
        <w:rPr>
          <w:color w:val="000000" w:themeColor="text1"/>
        </w:rPr>
        <w:t xml:space="preserve"> Transelca.</w:t>
      </w:r>
    </w:p>
    <w:p w:rsidR="00C72A49" w:rsidP="0039288F" w:rsidRDefault="00C72A49" w14:paraId="04524EB1" w14:textId="77777777">
      <w:pPr>
        <w:numPr>
          <w:ilvl w:val="12"/>
          <w:numId w:val="0"/>
        </w:numPr>
        <w:snapToGrid w:val="0"/>
        <w:spacing w:line="360" w:lineRule="auto"/>
        <w:rPr>
          <w:color w:val="000000" w:themeColor="text1"/>
        </w:rPr>
      </w:pPr>
    </w:p>
    <w:p w:rsidR="00171236" w:rsidP="002609C4" w:rsidRDefault="00C22DF8" w14:paraId="3105C4C6" w14:textId="5EE03596">
      <w:pPr>
        <w:pStyle w:val="Ttulo2"/>
        <w:snapToGrid w:val="0"/>
        <w:spacing w:line="360" w:lineRule="auto"/>
        <w:rPr>
          <w:color w:val="000000" w:themeColor="text1"/>
        </w:rPr>
      </w:pPr>
      <w:bookmarkStart w:name="_Toc9501977" w:id="35"/>
      <w:bookmarkStart w:name="_Toc59125061" w:id="36"/>
      <w:r w:rsidRPr="00A11A8D">
        <w:rPr>
          <w:rFonts w:cs="Times New Roman"/>
          <w:color w:val="000000" w:themeColor="text1"/>
          <w:szCs w:val="24"/>
        </w:rPr>
        <w:t>Consideraciones éticas</w:t>
      </w:r>
      <w:r w:rsidRPr="00A11A8D" w:rsidR="00171236">
        <w:t>.</w:t>
      </w:r>
      <w:bookmarkEnd w:id="35"/>
      <w:bookmarkEnd w:id="36"/>
      <w:r w:rsidRPr="00A11A8D" w:rsidR="00171236">
        <w:tab/>
      </w:r>
    </w:p>
    <w:p w:rsidR="00D146E3" w:rsidP="00B942CD" w:rsidRDefault="00B942CD" w14:paraId="44BBE456" w14:textId="77777777">
      <w:pPr>
        <w:spacing w:line="360" w:lineRule="auto"/>
        <w:ind w:firstLine="709"/>
        <w:rPr>
          <w:color w:val="000000"/>
          <w:lang w:eastAsia="es-CO"/>
        </w:rPr>
      </w:pPr>
      <w:r w:rsidRPr="00E5164A">
        <w:rPr>
          <w:color w:val="000000"/>
          <w:lang w:eastAsia="es-CO"/>
        </w:rPr>
        <w:t>E</w:t>
      </w:r>
      <w:r w:rsidR="00A01F63">
        <w:rPr>
          <w:color w:val="000000"/>
          <w:lang w:eastAsia="es-CO"/>
        </w:rPr>
        <w:t xml:space="preserve">l </w:t>
      </w:r>
      <w:r w:rsidR="0096531D">
        <w:rPr>
          <w:color w:val="000000"/>
          <w:lang w:eastAsia="es-CO"/>
        </w:rPr>
        <w:t xml:space="preserve">proyecto </w:t>
      </w:r>
      <w:r w:rsidR="004C440A">
        <w:rPr>
          <w:color w:val="000000"/>
          <w:lang w:eastAsia="es-CO"/>
        </w:rPr>
        <w:t xml:space="preserve">en </w:t>
      </w:r>
      <w:r w:rsidR="0096531D">
        <w:rPr>
          <w:color w:val="000000"/>
          <w:lang w:eastAsia="es-CO"/>
        </w:rPr>
        <w:t>curso</w:t>
      </w:r>
      <w:r w:rsidR="00A01F63">
        <w:rPr>
          <w:color w:val="000000"/>
          <w:lang w:eastAsia="es-CO"/>
        </w:rPr>
        <w:t>,</w:t>
      </w:r>
      <w:r w:rsidR="0096531D">
        <w:rPr>
          <w:color w:val="000000"/>
          <w:lang w:eastAsia="es-CO"/>
        </w:rPr>
        <w:t xml:space="preserve"> </w:t>
      </w:r>
      <w:r w:rsidR="00D528DB">
        <w:rPr>
          <w:color w:val="000000"/>
          <w:lang w:eastAsia="es-CO"/>
        </w:rPr>
        <w:t xml:space="preserve">con énfasis en la investigación organizacional, </w:t>
      </w:r>
      <w:r w:rsidR="0096531D">
        <w:rPr>
          <w:color w:val="000000"/>
          <w:lang w:eastAsia="es-CO"/>
        </w:rPr>
        <w:t xml:space="preserve">como toda investigación </w:t>
      </w:r>
      <w:r w:rsidR="00BC187A">
        <w:rPr>
          <w:color w:val="000000"/>
          <w:lang w:eastAsia="es-CO"/>
        </w:rPr>
        <w:t xml:space="preserve">en salud </w:t>
      </w:r>
      <w:r w:rsidR="0096531D">
        <w:rPr>
          <w:color w:val="000000"/>
          <w:lang w:eastAsia="es-CO"/>
        </w:rPr>
        <w:t xml:space="preserve">exige </w:t>
      </w:r>
      <w:r w:rsidR="00BC187A">
        <w:rPr>
          <w:color w:val="000000"/>
          <w:lang w:eastAsia="es-CO"/>
        </w:rPr>
        <w:t xml:space="preserve">ente otros aspectos lo siguientes: </w:t>
      </w:r>
    </w:p>
    <w:p w:rsidR="0018519C" w:rsidP="00B942CD" w:rsidRDefault="00D528DB" w14:paraId="74FF1655" w14:textId="6312E3EE">
      <w:pPr>
        <w:spacing w:line="360" w:lineRule="auto"/>
        <w:ind w:firstLine="709"/>
        <w:rPr>
          <w:lang w:val="es-CO" w:eastAsia="es-CO"/>
        </w:rPr>
      </w:pPr>
      <w:r>
        <w:rPr>
          <w:color w:val="000000"/>
          <w:lang w:eastAsia="es-CO"/>
        </w:rPr>
        <w:t xml:space="preserve">Desde el rol del psicólogo y el ejercicio de su práctica profesional </w:t>
      </w:r>
      <w:r w:rsidR="004A1C9E">
        <w:rPr>
          <w:color w:val="000000"/>
          <w:lang w:eastAsia="es-CO"/>
        </w:rPr>
        <w:t xml:space="preserve">la </w:t>
      </w:r>
      <w:r w:rsidRPr="00A56B13" w:rsidR="004A1C9E">
        <w:rPr>
          <w:color w:val="000000"/>
          <w:lang w:eastAsia="es-CO"/>
        </w:rPr>
        <w:t>Ley 1090</w:t>
      </w:r>
      <w:r w:rsidR="00B87D5E">
        <w:rPr>
          <w:color w:val="000000"/>
          <w:lang w:eastAsia="es-CO"/>
        </w:rPr>
        <w:t xml:space="preserve"> de </w:t>
      </w:r>
      <w:r w:rsidRPr="00B87D5E" w:rsidR="00B87D5E">
        <w:rPr>
          <w:color w:val="000000"/>
          <w:lang w:eastAsia="es-CO"/>
        </w:rPr>
        <w:t xml:space="preserve">2006 </w:t>
      </w:r>
      <w:r w:rsidRPr="00B87D5E" w:rsidR="004A1C9E">
        <w:rPr>
          <w:color w:val="000000"/>
          <w:lang w:eastAsia="es-CO"/>
        </w:rPr>
        <w:t>(</w:t>
      </w:r>
      <w:r w:rsidRPr="00B87D5E" w:rsidR="00B87D5E">
        <w:rPr>
          <w:color w:val="000000"/>
          <w:lang w:eastAsia="es-CO"/>
        </w:rPr>
        <w:t xml:space="preserve">como se citó en </w:t>
      </w:r>
      <w:r w:rsidRPr="00B87D5E" w:rsidR="00253ADF">
        <w:rPr>
          <w:color w:val="000000"/>
          <w:lang w:eastAsia="es-CO"/>
        </w:rPr>
        <w:t>Oliveros</w:t>
      </w:r>
      <w:r w:rsidRPr="00B87D5E" w:rsidR="00B87D5E">
        <w:rPr>
          <w:color w:val="000000"/>
          <w:lang w:eastAsia="es-CO"/>
        </w:rPr>
        <w:t>,</w:t>
      </w:r>
      <w:r w:rsidRPr="00B87D5E" w:rsidR="00253ADF">
        <w:rPr>
          <w:color w:val="000000"/>
          <w:lang w:eastAsia="es-CO"/>
        </w:rPr>
        <w:t xml:space="preserve"> </w:t>
      </w:r>
      <w:r w:rsidRPr="00B87D5E" w:rsidR="004A1C9E">
        <w:rPr>
          <w:color w:val="000000"/>
          <w:lang w:eastAsia="es-CO"/>
        </w:rPr>
        <w:t>20</w:t>
      </w:r>
      <w:r w:rsidRPr="00B87D5E" w:rsidR="00253ADF">
        <w:rPr>
          <w:color w:val="000000"/>
          <w:lang w:eastAsia="es-CO"/>
        </w:rPr>
        <w:t>15</w:t>
      </w:r>
      <w:r w:rsidRPr="00B87D5E" w:rsidR="00A56B13">
        <w:rPr>
          <w:color w:val="000000"/>
          <w:lang w:eastAsia="es-CO"/>
        </w:rPr>
        <w:t>)</w:t>
      </w:r>
      <w:r w:rsidR="00D146E3">
        <w:rPr>
          <w:color w:val="000000"/>
          <w:lang w:eastAsia="es-CO"/>
        </w:rPr>
        <w:t>,</w:t>
      </w:r>
      <w:r w:rsidR="00A56B13">
        <w:rPr>
          <w:color w:val="000000"/>
          <w:lang w:eastAsia="es-CO"/>
        </w:rPr>
        <w:t xml:space="preserve"> </w:t>
      </w:r>
      <w:r w:rsidRPr="00A56B13">
        <w:rPr>
          <w:lang w:val="es-CO" w:eastAsia="es-CO"/>
        </w:rPr>
        <w:t xml:space="preserve">en la cual la investigación </w:t>
      </w:r>
      <w:r w:rsidRPr="00A56B13" w:rsidR="004A1C9E">
        <w:rPr>
          <w:lang w:val="es-CO" w:eastAsia="es-CO"/>
        </w:rPr>
        <w:t>científica</w:t>
      </w:r>
      <w:r w:rsidR="0013592A">
        <w:rPr>
          <w:lang w:val="es-CO" w:eastAsia="es-CO"/>
        </w:rPr>
        <w:t xml:space="preserve"> debe estar </w:t>
      </w:r>
      <w:r w:rsidRPr="00A56B13">
        <w:rPr>
          <w:lang w:val="es-CO" w:eastAsia="es-CO"/>
        </w:rPr>
        <w:t>“destinada a</w:t>
      </w:r>
      <w:r w:rsidRPr="00A56B13" w:rsidR="00442DD7">
        <w:rPr>
          <w:lang w:val="es-CO" w:eastAsia="es-CO"/>
        </w:rPr>
        <w:t xml:space="preserve"> </w:t>
      </w:r>
      <w:r w:rsidRPr="00A56B13">
        <w:rPr>
          <w:lang w:val="es-CO" w:eastAsia="es-CO"/>
        </w:rPr>
        <w:t>l</w:t>
      </w:r>
      <w:r w:rsidRPr="00A56B13" w:rsidR="00442DD7">
        <w:rPr>
          <w:lang w:val="es-CO" w:eastAsia="es-CO"/>
        </w:rPr>
        <w:t xml:space="preserve">a </w:t>
      </w:r>
      <w:r w:rsidRPr="00A56B13">
        <w:rPr>
          <w:lang w:val="es-CO" w:eastAsia="es-CO"/>
        </w:rPr>
        <w:t>aplicación del conocimiento</w:t>
      </w:r>
      <w:r w:rsidRPr="00A56B13" w:rsidR="00442DD7">
        <w:rPr>
          <w:lang w:val="es-CO" w:eastAsia="es-CO"/>
        </w:rPr>
        <w:t xml:space="preserve"> </w:t>
      </w:r>
      <w:r w:rsidRPr="00A56B13">
        <w:rPr>
          <w:lang w:val="es-CO" w:eastAsia="es-CO"/>
        </w:rPr>
        <w:t>que contribuya a la comprensión y aplicación de su objeto de estudio y a la</w:t>
      </w:r>
      <w:r w:rsidRPr="00A56B13" w:rsidR="00442DD7">
        <w:rPr>
          <w:lang w:val="es-CO" w:eastAsia="es-CO"/>
        </w:rPr>
        <w:t xml:space="preserve"> </w:t>
      </w:r>
      <w:r w:rsidRPr="00A56B13">
        <w:rPr>
          <w:lang w:val="es-CO" w:eastAsia="es-CO"/>
        </w:rPr>
        <w:t>implementación de su quehacer profesional”</w:t>
      </w:r>
      <w:r w:rsidRPr="00A56B13" w:rsidR="004C440A">
        <w:rPr>
          <w:lang w:val="es-CO" w:eastAsia="es-CO"/>
        </w:rPr>
        <w:t>.</w:t>
      </w:r>
      <w:r w:rsidR="00B87D5E">
        <w:rPr>
          <w:lang w:val="es-CO" w:eastAsia="es-CO"/>
        </w:rPr>
        <w:t xml:space="preserve"> (p.1)</w:t>
      </w:r>
    </w:p>
    <w:p w:rsidR="00ED7A40" w:rsidP="00CA52A3" w:rsidRDefault="005E6253" w14:paraId="1C937795" w14:textId="7AB974E7">
      <w:pPr>
        <w:spacing w:line="360" w:lineRule="auto"/>
        <w:ind w:firstLine="709"/>
        <w:rPr>
          <w:color w:val="000000" w:themeColor="text1"/>
        </w:rPr>
      </w:pPr>
      <w:r w:rsidRPr="009A2CD9">
        <w:rPr>
          <w:color w:val="000000"/>
          <w:lang w:eastAsia="es-CO"/>
        </w:rPr>
        <w:t>Así mismo</w:t>
      </w:r>
      <w:r w:rsidR="009A2CD9">
        <w:rPr>
          <w:color w:val="000000"/>
          <w:lang w:eastAsia="es-CO"/>
        </w:rPr>
        <w:t>,</w:t>
      </w:r>
      <w:r w:rsidRPr="009A2CD9">
        <w:rPr>
          <w:color w:val="000000"/>
          <w:lang w:eastAsia="es-CO"/>
        </w:rPr>
        <w:t xml:space="preserve"> esta investigación</w:t>
      </w:r>
      <w:r w:rsidRPr="009A2CD9" w:rsidR="009A2CD9">
        <w:rPr>
          <w:color w:val="000000"/>
          <w:lang w:eastAsia="es-CO"/>
        </w:rPr>
        <w:t xml:space="preserve">, </w:t>
      </w:r>
      <w:r w:rsidRPr="009A2CD9" w:rsidR="00D146E3">
        <w:rPr>
          <w:color w:val="000000"/>
          <w:lang w:eastAsia="es-CO"/>
        </w:rPr>
        <w:t xml:space="preserve">incluye acciones que </w:t>
      </w:r>
      <w:r w:rsidRPr="009A2CD9">
        <w:rPr>
          <w:color w:val="000000"/>
          <w:lang w:eastAsia="es-CO"/>
        </w:rPr>
        <w:t xml:space="preserve">están </w:t>
      </w:r>
      <w:r w:rsidRPr="009A2CD9" w:rsidR="004A1C9E">
        <w:rPr>
          <w:color w:val="000000"/>
          <w:lang w:eastAsia="es-CO"/>
        </w:rPr>
        <w:t xml:space="preserve">dirigidas </w:t>
      </w:r>
      <w:r w:rsidRPr="009A2CD9" w:rsidR="00BC187A">
        <w:rPr>
          <w:color w:val="000000"/>
          <w:lang w:eastAsia="es-CO"/>
        </w:rPr>
        <w:t>“al conocimiento de procesos biológicos y psicológicos en los seres humanos”</w:t>
      </w:r>
      <w:r w:rsidR="00D146E3">
        <w:rPr>
          <w:color w:val="000000"/>
          <w:lang w:eastAsia="es-CO"/>
        </w:rPr>
        <w:t xml:space="preserve"> </w:t>
      </w:r>
      <w:r w:rsidRPr="00D146E3" w:rsidR="00D146E3">
        <w:rPr>
          <w:color w:val="000000"/>
          <w:lang w:eastAsia="es-CO"/>
        </w:rPr>
        <w:t>Resolución 8430 de 1993 (como se citó en Mateus</w:t>
      </w:r>
      <w:r w:rsidR="00F201E6">
        <w:rPr>
          <w:color w:val="000000"/>
          <w:lang w:eastAsia="es-CO"/>
        </w:rPr>
        <w:t xml:space="preserve"> et al.</w:t>
      </w:r>
      <w:r w:rsidRPr="00D146E3" w:rsidR="00D146E3">
        <w:rPr>
          <w:color w:val="000000"/>
          <w:lang w:eastAsia="es-CO"/>
        </w:rPr>
        <w:t>, 2019</w:t>
      </w:r>
      <w:r w:rsidR="00D146E3">
        <w:rPr>
          <w:color w:val="000000"/>
          <w:lang w:eastAsia="es-CO"/>
        </w:rPr>
        <w:t>, p.2)</w:t>
      </w:r>
      <w:r w:rsidR="0013592A">
        <w:rPr>
          <w:color w:val="000000"/>
          <w:lang w:eastAsia="es-CO"/>
        </w:rPr>
        <w:t>. P</w:t>
      </w:r>
      <w:r w:rsidRPr="009A2CD9" w:rsidR="00085A26">
        <w:rPr>
          <w:color w:val="000000"/>
          <w:lang w:eastAsia="es-CO"/>
        </w:rPr>
        <w:t>ara</w:t>
      </w:r>
      <w:r w:rsidR="00085A26">
        <w:rPr>
          <w:color w:val="000000"/>
          <w:lang w:eastAsia="es-CO"/>
        </w:rPr>
        <w:t xml:space="preserve"> lo cual</w:t>
      </w:r>
      <w:r w:rsidR="009A2CD9">
        <w:rPr>
          <w:color w:val="000000"/>
          <w:lang w:eastAsia="es-CO"/>
        </w:rPr>
        <w:t>,</w:t>
      </w:r>
      <w:r w:rsidR="00085A26">
        <w:rPr>
          <w:color w:val="000000"/>
          <w:lang w:eastAsia="es-CO"/>
        </w:rPr>
        <w:t xml:space="preserve"> </w:t>
      </w:r>
      <w:r w:rsidR="00085A26">
        <w:rPr>
          <w:color w:val="000000" w:themeColor="text1"/>
        </w:rPr>
        <w:t xml:space="preserve">el grupo investigador responde </w:t>
      </w:r>
      <w:r w:rsidR="0013592A">
        <w:rPr>
          <w:color w:val="000000" w:themeColor="text1"/>
        </w:rPr>
        <w:t xml:space="preserve">a los principios fundamentales señalados en el marco normativo frente aspectos como: </w:t>
      </w:r>
      <w:r w:rsidR="00085A26">
        <w:rPr>
          <w:color w:val="000000" w:themeColor="text1"/>
        </w:rPr>
        <w:t xml:space="preserve">responsabilidad, competencia, bienestar del usuario y de forma puntual </w:t>
      </w:r>
      <w:r w:rsidR="00ED7A40">
        <w:rPr>
          <w:color w:val="000000" w:themeColor="text1"/>
        </w:rPr>
        <w:t xml:space="preserve">con </w:t>
      </w:r>
      <w:r w:rsidR="00085A26">
        <w:rPr>
          <w:color w:val="000000" w:themeColor="text1"/>
        </w:rPr>
        <w:t>el manejo de los instrumentos de evaluación, sus resultados, análisis y presentación de informes.</w:t>
      </w:r>
      <w:r w:rsidR="00ED7A40">
        <w:rPr>
          <w:color w:val="000000" w:themeColor="text1"/>
        </w:rPr>
        <w:t xml:space="preserve"> </w:t>
      </w:r>
    </w:p>
    <w:p w:rsidR="00ED7A40" w:rsidP="00CA52A3" w:rsidRDefault="009A2CD9" w14:paraId="33B7E493" w14:textId="1C10A0B4">
      <w:pPr>
        <w:spacing w:line="360" w:lineRule="auto"/>
        <w:ind w:firstLine="709"/>
        <w:rPr>
          <w:color w:val="000000" w:themeColor="text1"/>
        </w:rPr>
      </w:pPr>
      <w:r>
        <w:rPr>
          <w:color w:val="000000"/>
          <w:lang w:eastAsia="es-CO"/>
        </w:rPr>
        <w:t xml:space="preserve">De igual manera, </w:t>
      </w:r>
      <w:r w:rsidR="005E6253">
        <w:rPr>
          <w:color w:val="000000"/>
          <w:lang w:eastAsia="es-CO"/>
        </w:rPr>
        <w:t>c</w:t>
      </w:r>
      <w:r w:rsidR="00BC187A">
        <w:rPr>
          <w:color w:val="000000"/>
          <w:lang w:eastAsia="es-CO"/>
        </w:rPr>
        <w:t xml:space="preserve">omo lo señala </w:t>
      </w:r>
      <w:r w:rsidR="00C140DD">
        <w:rPr>
          <w:color w:val="000000"/>
          <w:lang w:eastAsia="es-CO"/>
        </w:rPr>
        <w:t xml:space="preserve">la </w:t>
      </w:r>
      <w:r w:rsidRPr="009A2CD9">
        <w:rPr>
          <w:color w:val="000000"/>
          <w:lang w:eastAsia="es-CO"/>
        </w:rPr>
        <w:t>R</w:t>
      </w:r>
      <w:r w:rsidRPr="009A2CD9" w:rsidR="00C140DD">
        <w:rPr>
          <w:color w:val="000000"/>
          <w:lang w:eastAsia="es-CO"/>
        </w:rPr>
        <w:t>esolución 8430</w:t>
      </w:r>
      <w:r w:rsidR="00D146E3">
        <w:rPr>
          <w:color w:val="000000"/>
          <w:lang w:eastAsia="es-CO"/>
        </w:rPr>
        <w:t xml:space="preserve"> de </w:t>
      </w:r>
      <w:r w:rsidRPr="00D146E3" w:rsidR="00D146E3">
        <w:rPr>
          <w:color w:val="000000"/>
          <w:lang w:eastAsia="es-CO"/>
        </w:rPr>
        <w:t>1993</w:t>
      </w:r>
      <w:r w:rsidRPr="00D146E3" w:rsidR="00C140DD">
        <w:rPr>
          <w:color w:val="000000"/>
          <w:lang w:eastAsia="es-CO"/>
        </w:rPr>
        <w:t xml:space="preserve"> (</w:t>
      </w:r>
      <w:r w:rsidRPr="00D146E3" w:rsidR="00D146E3">
        <w:rPr>
          <w:color w:val="000000"/>
          <w:lang w:eastAsia="es-CO"/>
        </w:rPr>
        <w:t xml:space="preserve">como se citó en </w:t>
      </w:r>
      <w:r w:rsidRPr="00D146E3" w:rsidR="002242AB">
        <w:rPr>
          <w:color w:val="000000"/>
          <w:lang w:eastAsia="es-CO"/>
        </w:rPr>
        <w:t>Mateus</w:t>
      </w:r>
      <w:r w:rsidR="00F201E6">
        <w:rPr>
          <w:color w:val="000000"/>
          <w:lang w:eastAsia="es-CO"/>
        </w:rPr>
        <w:t xml:space="preserve"> et al.</w:t>
      </w:r>
      <w:r w:rsidRPr="00D146E3" w:rsidR="002242AB">
        <w:rPr>
          <w:color w:val="000000"/>
          <w:lang w:eastAsia="es-CO"/>
        </w:rPr>
        <w:t>, 2019</w:t>
      </w:r>
      <w:r w:rsidRPr="00D146E3" w:rsidR="00C140DD">
        <w:rPr>
          <w:color w:val="000000"/>
          <w:lang w:eastAsia="es-CO"/>
        </w:rPr>
        <w:t>)</w:t>
      </w:r>
      <w:r w:rsidRPr="00D146E3">
        <w:rPr>
          <w:color w:val="000000"/>
          <w:lang w:eastAsia="es-CO"/>
        </w:rPr>
        <w:t>,</w:t>
      </w:r>
      <w:r w:rsidRPr="00D146E3" w:rsidR="002242AB">
        <w:rPr>
          <w:color w:val="000000"/>
          <w:lang w:eastAsia="es-CO"/>
        </w:rPr>
        <w:t xml:space="preserve"> en relación con los criterios étic</w:t>
      </w:r>
      <w:r w:rsidRPr="00D146E3" w:rsidR="00AC488E">
        <w:rPr>
          <w:color w:val="000000"/>
          <w:lang w:eastAsia="es-CO"/>
        </w:rPr>
        <w:t>o</w:t>
      </w:r>
      <w:r w:rsidRPr="00D146E3" w:rsidR="002242AB">
        <w:rPr>
          <w:color w:val="000000"/>
          <w:lang w:eastAsia="es-CO"/>
        </w:rPr>
        <w:t>s</w:t>
      </w:r>
      <w:r w:rsidRPr="00D146E3" w:rsidR="00AC488E">
        <w:rPr>
          <w:color w:val="000000"/>
          <w:lang w:eastAsia="es-CO"/>
        </w:rPr>
        <w:t>, el uso de los</w:t>
      </w:r>
      <w:r w:rsidRPr="00D146E3" w:rsidR="00D146E3">
        <w:rPr>
          <w:color w:val="000000"/>
          <w:lang w:eastAsia="es-CO"/>
        </w:rPr>
        <w:t xml:space="preserve"> datos</w:t>
      </w:r>
      <w:r w:rsidR="00D9332D">
        <w:rPr>
          <w:color w:val="000000"/>
          <w:lang w:eastAsia="es-CO"/>
        </w:rPr>
        <w:t xml:space="preserve">, </w:t>
      </w:r>
      <w:r w:rsidRPr="00D146E3" w:rsidR="00AC488E">
        <w:rPr>
          <w:color w:val="000000"/>
          <w:lang w:eastAsia="es-CO"/>
        </w:rPr>
        <w:t>resultados y “el equilibrio entre el rigor científico y el respeto por las personas”</w:t>
      </w:r>
      <w:r w:rsidRPr="00D146E3" w:rsidR="00D146E3">
        <w:rPr>
          <w:color w:val="000000"/>
          <w:lang w:eastAsia="es-CO"/>
        </w:rPr>
        <w:t xml:space="preserve"> </w:t>
      </w:r>
      <w:r w:rsidRPr="00D146E3" w:rsidR="002242AB">
        <w:rPr>
          <w:color w:val="000000"/>
          <w:lang w:eastAsia="es-CO"/>
        </w:rPr>
        <w:t>(p.2)</w:t>
      </w:r>
      <w:r w:rsidR="00D9332D">
        <w:rPr>
          <w:color w:val="000000"/>
          <w:lang w:eastAsia="es-CO"/>
        </w:rPr>
        <w:t xml:space="preserve">. Por esta razón, </w:t>
      </w:r>
      <w:r>
        <w:rPr>
          <w:color w:val="000000"/>
          <w:lang w:eastAsia="es-CO"/>
        </w:rPr>
        <w:t>f</w:t>
      </w:r>
      <w:r w:rsidR="00C140DD">
        <w:rPr>
          <w:color w:val="000000" w:themeColor="text1"/>
        </w:rPr>
        <w:t xml:space="preserve">rente al manejo de la información y </w:t>
      </w:r>
      <w:r w:rsidR="000C0ED6">
        <w:rPr>
          <w:color w:val="000000" w:themeColor="text1"/>
        </w:rPr>
        <w:t>la</w:t>
      </w:r>
      <w:r w:rsidR="00C140DD">
        <w:rPr>
          <w:color w:val="000000" w:themeColor="text1"/>
        </w:rPr>
        <w:t xml:space="preserve"> divulgación de la misma</w:t>
      </w:r>
      <w:r w:rsidR="00D9332D">
        <w:rPr>
          <w:color w:val="000000" w:themeColor="text1"/>
        </w:rPr>
        <w:t xml:space="preserve"> </w:t>
      </w:r>
      <w:r w:rsidR="00C140DD">
        <w:rPr>
          <w:color w:val="000000" w:themeColor="text1"/>
        </w:rPr>
        <w:t>prima el marco del respecto</w:t>
      </w:r>
      <w:r w:rsidR="000C0ED6">
        <w:rPr>
          <w:color w:val="000000" w:themeColor="text1"/>
        </w:rPr>
        <w:t xml:space="preserve"> y la autonomía; siendo </w:t>
      </w:r>
      <w:r w:rsidR="00C140DD">
        <w:rPr>
          <w:color w:val="000000" w:themeColor="text1"/>
        </w:rPr>
        <w:t xml:space="preserve">responsabilidad exclusiva del trabajador que aporta la información, de </w:t>
      </w:r>
      <w:r w:rsidR="00814D53">
        <w:rPr>
          <w:color w:val="000000" w:themeColor="text1"/>
        </w:rPr>
        <w:t xml:space="preserve">la empresa </w:t>
      </w:r>
      <w:r w:rsidR="000C0ED6">
        <w:rPr>
          <w:color w:val="000000" w:themeColor="text1"/>
        </w:rPr>
        <w:t xml:space="preserve">Transelca </w:t>
      </w:r>
      <w:r w:rsidR="00C140DD">
        <w:rPr>
          <w:color w:val="000000" w:themeColor="text1"/>
        </w:rPr>
        <w:t>y de</w:t>
      </w:r>
      <w:r w:rsidR="000C0ED6">
        <w:rPr>
          <w:color w:val="000000" w:themeColor="text1"/>
        </w:rPr>
        <w:t>l</w:t>
      </w:r>
      <w:r w:rsidR="00C140DD">
        <w:rPr>
          <w:color w:val="000000" w:themeColor="text1"/>
        </w:rPr>
        <w:t xml:space="preserve"> Politécnico Grancolombiano como aval del grupo investigador</w:t>
      </w:r>
      <w:r w:rsidR="000C0ED6">
        <w:rPr>
          <w:color w:val="000000" w:themeColor="text1"/>
        </w:rPr>
        <w:t xml:space="preserve"> determinar qué y cómo se divulga</w:t>
      </w:r>
      <w:r w:rsidR="00A96602">
        <w:rPr>
          <w:color w:val="000000" w:themeColor="text1"/>
        </w:rPr>
        <w:t xml:space="preserve"> (</w:t>
      </w:r>
      <w:r w:rsidR="00C53017">
        <w:rPr>
          <w:color w:val="000000" w:themeColor="text1"/>
        </w:rPr>
        <w:t>Anexos 1 y 2)</w:t>
      </w:r>
      <w:r>
        <w:rPr>
          <w:color w:val="000000" w:themeColor="text1"/>
        </w:rPr>
        <w:t>.</w:t>
      </w:r>
      <w:r w:rsidR="00D146E3">
        <w:rPr>
          <w:color w:val="000000" w:themeColor="text1"/>
        </w:rPr>
        <w:t xml:space="preserve"> </w:t>
      </w:r>
    </w:p>
    <w:p w:rsidRPr="00A11A8D" w:rsidR="00BA716D" w:rsidP="00CA52A3" w:rsidRDefault="009A2CD9" w14:paraId="09C99257" w14:textId="7777384D">
      <w:pPr>
        <w:spacing w:line="360" w:lineRule="auto"/>
        <w:ind w:firstLine="709"/>
      </w:pPr>
      <w:r>
        <w:rPr>
          <w:color w:val="000000" w:themeColor="text1"/>
        </w:rPr>
        <w:t xml:space="preserve">Por último y </w:t>
      </w:r>
      <w:r w:rsidR="00435B90">
        <w:rPr>
          <w:color w:val="000000" w:themeColor="text1"/>
        </w:rPr>
        <w:t>a</w:t>
      </w:r>
      <w:r w:rsidR="003C2D4A">
        <w:rPr>
          <w:color w:val="000000"/>
          <w:lang w:eastAsia="es-CO"/>
        </w:rPr>
        <w:t xml:space="preserve">corde con lo establecido en las </w:t>
      </w:r>
      <w:r w:rsidR="00C140DD">
        <w:rPr>
          <w:color w:val="000000"/>
          <w:lang w:eastAsia="es-CO"/>
        </w:rPr>
        <w:t xml:space="preserve">mencionadas </w:t>
      </w:r>
      <w:r w:rsidR="003C2D4A">
        <w:rPr>
          <w:color w:val="000000"/>
          <w:lang w:eastAsia="es-CO"/>
        </w:rPr>
        <w:t>normas</w:t>
      </w:r>
      <w:r w:rsidR="003C2D4A">
        <w:rPr>
          <w:color w:val="000000" w:themeColor="text1"/>
        </w:rPr>
        <w:t>, se</w:t>
      </w:r>
      <w:r w:rsidR="001A53F2">
        <w:rPr>
          <w:color w:val="000000"/>
          <w:lang w:eastAsia="es-CO"/>
        </w:rPr>
        <w:t xml:space="preserve"> explicitan los derechos de los participantes a través del </w:t>
      </w:r>
      <w:r w:rsidRPr="00F07C8C" w:rsidR="001A53F2">
        <w:rPr>
          <w:color w:val="000000"/>
          <w:lang w:eastAsia="es-CO"/>
        </w:rPr>
        <w:t xml:space="preserve">diligenciamiento </w:t>
      </w:r>
      <w:r w:rsidRPr="00F07C8C" w:rsidR="005E6253">
        <w:rPr>
          <w:color w:val="000000"/>
          <w:lang w:eastAsia="es-CO"/>
        </w:rPr>
        <w:t>del</w:t>
      </w:r>
      <w:r w:rsidRPr="00F07C8C" w:rsidR="001A53F2">
        <w:rPr>
          <w:color w:val="000000"/>
          <w:lang w:eastAsia="es-CO"/>
        </w:rPr>
        <w:t xml:space="preserve"> consentimiento </w:t>
      </w:r>
      <w:r w:rsidRPr="00F07C8C" w:rsidR="00401F09">
        <w:rPr>
          <w:color w:val="000000"/>
          <w:lang w:eastAsia="es-CO"/>
        </w:rPr>
        <w:t>informado</w:t>
      </w:r>
      <w:r w:rsidR="009528EE">
        <w:rPr>
          <w:color w:val="000000"/>
          <w:lang w:eastAsia="es-CO"/>
        </w:rPr>
        <w:t>,</w:t>
      </w:r>
      <w:r w:rsidRPr="00F07C8C" w:rsidR="00401F09">
        <w:rPr>
          <w:color w:val="000000"/>
          <w:lang w:eastAsia="es-CO"/>
        </w:rPr>
        <w:t xml:space="preserve"> </w:t>
      </w:r>
      <w:r w:rsidR="00401F09">
        <w:rPr>
          <w:lang w:val="es-CO" w:eastAsia="es-CO"/>
        </w:rPr>
        <w:t xml:space="preserve">formato elaborado </w:t>
      </w:r>
      <w:r w:rsidR="009528EE">
        <w:rPr>
          <w:lang w:val="es-CO" w:eastAsia="es-CO"/>
        </w:rPr>
        <w:t xml:space="preserve">por </w:t>
      </w:r>
      <w:r w:rsidR="00401F09">
        <w:rPr>
          <w:lang w:val="es-CO" w:eastAsia="es-CO"/>
        </w:rPr>
        <w:t xml:space="preserve">el Politécnico Grancolombiano </w:t>
      </w:r>
      <w:r w:rsidR="00A96602">
        <w:rPr>
          <w:lang w:val="es-CO" w:eastAsia="es-CO"/>
        </w:rPr>
        <w:t>(Anexo 5)</w:t>
      </w:r>
      <w:r w:rsidR="00401F09">
        <w:rPr>
          <w:color w:val="000000"/>
          <w:lang w:eastAsia="es-CO"/>
        </w:rPr>
        <w:t xml:space="preserve">. </w:t>
      </w:r>
      <w:bookmarkStart w:name="_Toc285535817" w:id="37"/>
      <w:bookmarkStart w:name="_Toc410627905" w:id="38"/>
    </w:p>
    <w:p w:rsidRPr="00A11A8D" w:rsidR="00BA716D" w:rsidP="00BA716D" w:rsidRDefault="00BA716D" w14:paraId="14FFC4D6" w14:textId="77777777">
      <w:pPr>
        <w:pStyle w:val="Ttulo1"/>
      </w:pPr>
      <w:bookmarkStart w:name="_Toc9501978" w:id="39"/>
      <w:bookmarkStart w:name="_Toc59125062" w:id="40"/>
      <w:r w:rsidRPr="00A11A8D">
        <w:lastRenderedPageBreak/>
        <w:t>Capítulo 4</w:t>
      </w:r>
      <w:r>
        <w:t>.</w:t>
      </w:r>
      <w:r w:rsidRPr="00A11A8D">
        <w:br/>
      </w:r>
      <w:r w:rsidRPr="00A11A8D">
        <w:t>Resultados.</w:t>
      </w:r>
      <w:bookmarkEnd w:id="39"/>
      <w:bookmarkEnd w:id="40"/>
    </w:p>
    <w:p w:rsidR="00C44E0E" w:rsidP="00EF688C" w:rsidRDefault="0037401B" w14:paraId="22482949" w14:textId="00AA95B7">
      <w:pPr>
        <w:numPr>
          <w:ilvl w:val="12"/>
          <w:numId w:val="0"/>
        </w:numPr>
        <w:snapToGrid w:val="0"/>
        <w:spacing w:line="360" w:lineRule="auto"/>
        <w:ind w:firstLine="720"/>
        <w:rPr>
          <w:color w:val="000000" w:themeColor="text1"/>
        </w:rPr>
      </w:pPr>
      <w:r w:rsidRPr="0037401B">
        <w:rPr>
          <w:color w:val="000000" w:themeColor="text1"/>
        </w:rPr>
        <w:t xml:space="preserve">El instrumento utilizado permite medir el impacto del Covid 19 en la población de Transelca y en su calidad de vida laboral a través de </w:t>
      </w:r>
      <w:r w:rsidR="00C950B3">
        <w:rPr>
          <w:color w:val="000000" w:themeColor="text1"/>
        </w:rPr>
        <w:t xml:space="preserve">60 </w:t>
      </w:r>
      <w:r w:rsidR="00C44E0E">
        <w:rPr>
          <w:color w:val="000000" w:themeColor="text1"/>
        </w:rPr>
        <w:t xml:space="preserve">interrogantes </w:t>
      </w:r>
      <w:r w:rsidR="00C81A3B">
        <w:rPr>
          <w:color w:val="000000" w:themeColor="text1"/>
        </w:rPr>
        <w:t>orientados a</w:t>
      </w:r>
      <w:r w:rsidR="00C44E0E">
        <w:rPr>
          <w:color w:val="000000" w:themeColor="text1"/>
        </w:rPr>
        <w:t xml:space="preserve"> valorar el impacto directo del Covid19 sobre los </w:t>
      </w:r>
      <w:r w:rsidRPr="0037401B">
        <w:rPr>
          <w:color w:val="000000" w:themeColor="text1"/>
        </w:rPr>
        <w:t xml:space="preserve">siguientes componentes: </w:t>
      </w:r>
      <w:bookmarkStart w:name="_Hlk58134990" w:id="41"/>
      <w:r w:rsidR="00C950B3">
        <w:rPr>
          <w:color w:val="000000" w:themeColor="text1"/>
        </w:rPr>
        <w:t>calidad de vida laboral</w:t>
      </w:r>
      <w:r w:rsidRPr="0037401B">
        <w:rPr>
          <w:color w:val="000000" w:themeColor="text1"/>
        </w:rPr>
        <w:t xml:space="preserve">, estrés postraumático, </w:t>
      </w:r>
      <w:r w:rsidRPr="00C950B3" w:rsidR="00C950B3">
        <w:rPr>
          <w:color w:val="000000" w:themeColor="text1"/>
        </w:rPr>
        <w:t>estrategias de afrontamiento</w:t>
      </w:r>
      <w:r w:rsidR="00C950B3">
        <w:rPr>
          <w:color w:val="000000" w:themeColor="text1"/>
        </w:rPr>
        <w:t xml:space="preserve">, </w:t>
      </w:r>
      <w:r w:rsidRPr="0037401B">
        <w:rPr>
          <w:color w:val="000000" w:themeColor="text1"/>
        </w:rPr>
        <w:t>ansiedad y distimias</w:t>
      </w:r>
      <w:r w:rsidR="00C44E0E">
        <w:rPr>
          <w:color w:val="000000" w:themeColor="text1"/>
        </w:rPr>
        <w:t>,</w:t>
      </w:r>
      <w:r w:rsidRPr="0037401B">
        <w:rPr>
          <w:color w:val="000000" w:themeColor="text1"/>
        </w:rPr>
        <w:t xml:space="preserve"> </w:t>
      </w:r>
      <w:r w:rsidR="00C950B3">
        <w:rPr>
          <w:color w:val="000000" w:themeColor="text1"/>
        </w:rPr>
        <w:t>y depresión</w:t>
      </w:r>
      <w:bookmarkEnd w:id="41"/>
      <w:r w:rsidR="00C950B3">
        <w:rPr>
          <w:color w:val="000000" w:themeColor="text1"/>
        </w:rPr>
        <w:t>.</w:t>
      </w:r>
    </w:p>
    <w:p w:rsidR="009A2B34" w:rsidP="6DE8D707" w:rsidRDefault="00544A23" w14:paraId="55AA8CC9" w14:textId="21A4397E">
      <w:pPr>
        <w:keepNext/>
        <w:snapToGrid w:val="0"/>
        <w:spacing w:line="360" w:lineRule="auto"/>
        <w:jc w:val="center"/>
      </w:pPr>
      <w:r w:rsidR="00544A23">
        <w:drawing>
          <wp:inline wp14:editId="4FD223E2" wp14:anchorId="343E59E9">
            <wp:extent cx="5486400" cy="1781175"/>
            <wp:effectExtent l="0" t="0" r="0" b="9525"/>
            <wp:docPr id="21" name="Imagen 21" title=""/>
            <wp:cNvGraphicFramePr>
              <a:graphicFrameLocks noChangeAspect="1"/>
            </wp:cNvGraphicFramePr>
            <a:graphic>
              <a:graphicData uri="http://schemas.openxmlformats.org/drawingml/2006/picture">
                <pic:pic>
                  <pic:nvPicPr>
                    <pic:cNvPr id="0" name="Imagen 21"/>
                    <pic:cNvPicPr/>
                  </pic:nvPicPr>
                  <pic:blipFill>
                    <a:blip r:embed="Rc46015aaacc441ab">
                      <a:extLst>
                        <a:ext xmlns:a="http://schemas.openxmlformats.org/drawingml/2006/main" uri="{28A0092B-C50C-407E-A947-70E740481C1C}">
                          <a14:useLocalDpi val="0"/>
                        </a:ext>
                      </a:extLst>
                    </a:blip>
                    <a:stretch>
                      <a:fillRect/>
                    </a:stretch>
                  </pic:blipFill>
                  <pic:spPr>
                    <a:xfrm rot="0" flipH="0" flipV="0">
                      <a:off x="0" y="0"/>
                      <a:ext cx="5486400" cy="1781175"/>
                    </a:xfrm>
                    <a:prstGeom prst="rect">
                      <a:avLst/>
                    </a:prstGeom>
                  </pic:spPr>
                </pic:pic>
              </a:graphicData>
            </a:graphic>
          </wp:inline>
        </w:drawing>
      </w:r>
    </w:p>
    <w:p w:rsidR="00C950B3" w:rsidP="00710674" w:rsidRDefault="009A2B34" w14:paraId="7EA96C52" w14:textId="447E29B5">
      <w:pPr>
        <w:numPr>
          <w:ilvl w:val="12"/>
          <w:numId w:val="0"/>
        </w:numPr>
        <w:snapToGrid w:val="0"/>
        <w:spacing w:line="276" w:lineRule="auto"/>
        <w:ind w:firstLine="720"/>
        <w:jc w:val="center"/>
        <w:rPr>
          <w:sz w:val="20"/>
          <w:szCs w:val="20"/>
        </w:rPr>
      </w:pPr>
      <w:bookmarkStart w:name="_Toc58136703" w:id="42"/>
      <w:r w:rsidRPr="00F651C2">
        <w:rPr>
          <w:i/>
          <w:iCs/>
          <w:sz w:val="20"/>
          <w:szCs w:val="20"/>
        </w:rPr>
        <w:t xml:space="preserve">Figura </w:t>
      </w:r>
      <w:r w:rsidRPr="00F651C2">
        <w:rPr>
          <w:i/>
          <w:iCs/>
          <w:sz w:val="20"/>
          <w:szCs w:val="20"/>
        </w:rPr>
        <w:fldChar w:fldCharType="begin"/>
      </w:r>
      <w:r w:rsidRPr="00F651C2">
        <w:rPr>
          <w:i/>
          <w:iCs/>
          <w:sz w:val="20"/>
          <w:szCs w:val="20"/>
        </w:rPr>
        <w:instrText xml:space="preserve"> SEQ Figura \* ARABIC </w:instrText>
      </w:r>
      <w:r w:rsidRPr="00F651C2">
        <w:rPr>
          <w:i/>
          <w:iCs/>
          <w:sz w:val="20"/>
          <w:szCs w:val="20"/>
        </w:rPr>
        <w:fldChar w:fldCharType="separate"/>
      </w:r>
      <w:r w:rsidRPr="00F651C2" w:rsidR="0044083D">
        <w:rPr>
          <w:i/>
          <w:iCs/>
          <w:noProof/>
          <w:sz w:val="20"/>
          <w:szCs w:val="20"/>
        </w:rPr>
        <w:t>1</w:t>
      </w:r>
      <w:r w:rsidRPr="00F651C2">
        <w:rPr>
          <w:i/>
          <w:iCs/>
          <w:sz w:val="20"/>
          <w:szCs w:val="20"/>
        </w:rPr>
        <w:fldChar w:fldCharType="end"/>
      </w:r>
      <w:r w:rsidRPr="00710674">
        <w:rPr>
          <w:sz w:val="20"/>
          <w:szCs w:val="20"/>
        </w:rPr>
        <w:t>.</w:t>
      </w:r>
      <w:r w:rsidRPr="00C950B3" w:rsidR="00C950B3">
        <w:rPr>
          <w:sz w:val="20"/>
          <w:szCs w:val="20"/>
        </w:rPr>
        <w:t xml:space="preserve"> Componentes del Instrumento y cantidad de preguntas por cada uno</w:t>
      </w:r>
      <w:r w:rsidR="00F651C2">
        <w:rPr>
          <w:sz w:val="20"/>
          <w:szCs w:val="20"/>
        </w:rPr>
        <w:t>.</w:t>
      </w:r>
      <w:bookmarkEnd w:id="42"/>
    </w:p>
    <w:p w:rsidR="00C950B3" w:rsidP="00710674" w:rsidRDefault="009A2B34" w14:paraId="154DD068" w14:textId="61330DE8">
      <w:pPr>
        <w:numPr>
          <w:ilvl w:val="12"/>
          <w:numId w:val="0"/>
        </w:numPr>
        <w:snapToGrid w:val="0"/>
        <w:spacing w:line="276" w:lineRule="auto"/>
        <w:ind w:firstLine="720"/>
        <w:jc w:val="center"/>
        <w:rPr>
          <w:sz w:val="20"/>
          <w:szCs w:val="20"/>
        </w:rPr>
      </w:pPr>
      <w:r w:rsidRPr="00710674">
        <w:rPr>
          <w:sz w:val="20"/>
          <w:szCs w:val="20"/>
        </w:rPr>
        <w:t xml:space="preserve"> </w:t>
      </w:r>
    </w:p>
    <w:p w:rsidR="00C44E0E" w:rsidP="00BA716D" w:rsidRDefault="00C950B3" w14:paraId="4A95C24F" w14:textId="016CCAED">
      <w:pPr>
        <w:numPr>
          <w:ilvl w:val="12"/>
          <w:numId w:val="0"/>
        </w:numPr>
        <w:snapToGrid w:val="0"/>
        <w:spacing w:line="360" w:lineRule="auto"/>
        <w:ind w:firstLine="720"/>
        <w:rPr>
          <w:color w:val="000000" w:themeColor="text1"/>
        </w:rPr>
      </w:pPr>
      <w:r>
        <w:rPr>
          <w:color w:val="000000" w:themeColor="text1"/>
        </w:rPr>
        <w:t>C</w:t>
      </w:r>
      <w:r w:rsidRPr="00C950B3">
        <w:rPr>
          <w:color w:val="000000" w:themeColor="text1"/>
        </w:rPr>
        <w:t>omo se aprecia en la Figura 1</w:t>
      </w:r>
      <w:r>
        <w:rPr>
          <w:color w:val="000000" w:themeColor="text1"/>
        </w:rPr>
        <w:t>, s</w:t>
      </w:r>
      <w:r w:rsidRPr="00C950B3" w:rsidR="00C44E0E">
        <w:rPr>
          <w:color w:val="000000" w:themeColor="text1"/>
        </w:rPr>
        <w:t>e identifican los c</w:t>
      </w:r>
      <w:r w:rsidRPr="00C950B3" w:rsidR="009A2B34">
        <w:rPr>
          <w:color w:val="000000" w:themeColor="text1"/>
        </w:rPr>
        <w:t xml:space="preserve">omponentes </w:t>
      </w:r>
      <w:r w:rsidRPr="00C950B3" w:rsidR="00C44E0E">
        <w:rPr>
          <w:color w:val="000000" w:themeColor="text1"/>
        </w:rPr>
        <w:t xml:space="preserve">valorados </w:t>
      </w:r>
      <w:r w:rsidRPr="00C950B3" w:rsidR="00843E94">
        <w:rPr>
          <w:color w:val="000000" w:themeColor="text1"/>
        </w:rPr>
        <w:t>y</w:t>
      </w:r>
      <w:r w:rsidRPr="00C950B3" w:rsidR="00C44E0E">
        <w:rPr>
          <w:color w:val="000000" w:themeColor="text1"/>
        </w:rPr>
        <w:t xml:space="preserve"> la</w:t>
      </w:r>
      <w:r w:rsidRPr="00C950B3" w:rsidR="00843E94">
        <w:rPr>
          <w:color w:val="000000" w:themeColor="text1"/>
        </w:rPr>
        <w:t xml:space="preserve"> </w:t>
      </w:r>
      <w:r w:rsidRPr="00C950B3" w:rsidR="00544A23">
        <w:rPr>
          <w:color w:val="000000" w:themeColor="text1"/>
        </w:rPr>
        <w:t>cantidad</w:t>
      </w:r>
      <w:r w:rsidRPr="00C950B3" w:rsidR="00843E94">
        <w:rPr>
          <w:color w:val="000000" w:themeColor="text1"/>
        </w:rPr>
        <w:t xml:space="preserve"> de </w:t>
      </w:r>
      <w:r w:rsidRPr="00C950B3" w:rsidR="00C44E0E">
        <w:rPr>
          <w:color w:val="000000" w:themeColor="text1"/>
        </w:rPr>
        <w:t>interrogantes utilizados para determinar el impacto del Covid-19 sobre los trabajadores y en la CVL de Transelca</w:t>
      </w:r>
      <w:r>
        <w:rPr>
          <w:color w:val="000000" w:themeColor="text1"/>
        </w:rPr>
        <w:t xml:space="preserve">, así: </w:t>
      </w:r>
      <w:r w:rsidRPr="00C950B3">
        <w:rPr>
          <w:color w:val="000000" w:themeColor="text1"/>
        </w:rPr>
        <w:t>21 calidad de vida laboral, 11 estrés postraumático, 10 estrategias de afrontamiento, 9 ansiedad y distimias, y 9 depresión</w:t>
      </w:r>
      <w:r w:rsidRPr="00C950B3" w:rsidR="00C44E0E">
        <w:rPr>
          <w:color w:val="000000" w:themeColor="text1"/>
        </w:rPr>
        <w:t>.</w:t>
      </w:r>
    </w:p>
    <w:p w:rsidR="00C44E0E" w:rsidP="00BA716D" w:rsidRDefault="0006166A" w14:paraId="79D52FA4" w14:textId="548904A8">
      <w:pPr>
        <w:numPr>
          <w:ilvl w:val="12"/>
          <w:numId w:val="0"/>
        </w:numPr>
        <w:snapToGrid w:val="0"/>
        <w:spacing w:line="360" w:lineRule="auto"/>
        <w:ind w:firstLine="720"/>
        <w:rPr>
          <w:color w:val="000000" w:themeColor="text1"/>
        </w:rPr>
      </w:pPr>
      <w:r>
        <w:rPr>
          <w:color w:val="000000" w:themeColor="text1"/>
        </w:rPr>
        <w:t>De acuerdo a lo anterior, l</w:t>
      </w:r>
      <w:r w:rsidRPr="00EF6BA7" w:rsidR="00EF6BA7">
        <w:rPr>
          <w:color w:val="000000" w:themeColor="text1"/>
        </w:rPr>
        <w:t>os resultados se definen sobre esos mismos c</w:t>
      </w:r>
      <w:r w:rsidR="001473D0">
        <w:rPr>
          <w:color w:val="000000" w:themeColor="text1"/>
        </w:rPr>
        <w:t xml:space="preserve">omponentes </w:t>
      </w:r>
      <w:r w:rsidR="00BA716D">
        <w:rPr>
          <w:color w:val="000000" w:themeColor="text1"/>
        </w:rPr>
        <w:t>y muestran los siguientes datos:</w:t>
      </w:r>
      <w:r w:rsidR="000910B8">
        <w:rPr>
          <w:color w:val="000000" w:themeColor="text1"/>
        </w:rPr>
        <w:t xml:space="preserve"> </w:t>
      </w:r>
    </w:p>
    <w:p w:rsidR="00C44E0E" w:rsidP="6DE8D707" w:rsidRDefault="00C44E0E" w14:paraId="25C13A8C" w14:textId="743B1C29">
      <w:pPr>
        <w:snapToGrid w:val="0"/>
        <w:spacing w:line="360" w:lineRule="auto"/>
        <w:jc w:val="center"/>
        <w:rPr>
          <w:color w:val="000000" w:themeColor="text1"/>
        </w:rPr>
      </w:pPr>
      <w:r w:rsidR="00C44E0E">
        <w:drawing>
          <wp:inline wp14:editId="732CCEDE" wp14:anchorId="1AB4564F">
            <wp:extent cx="4886325" cy="2000250"/>
            <wp:effectExtent l="0" t="0" r="9525" b="0"/>
            <wp:docPr id="2" name="Imagen 2" title=""/>
            <wp:cNvGraphicFramePr>
              <a:graphicFrameLocks noChangeAspect="1"/>
            </wp:cNvGraphicFramePr>
            <a:graphic>
              <a:graphicData uri="http://schemas.openxmlformats.org/drawingml/2006/picture">
                <pic:pic>
                  <pic:nvPicPr>
                    <pic:cNvPr id="0" name="Imagen 2"/>
                    <pic:cNvPicPr/>
                  </pic:nvPicPr>
                  <pic:blipFill>
                    <a:blip r:embed="Ref65446782fb49e3">
                      <a:extLst>
                        <a:ext xmlns:a="http://schemas.openxmlformats.org/drawingml/2006/main" uri="{28A0092B-C50C-407E-A947-70E740481C1C}">
                          <a14:useLocalDpi val="0"/>
                        </a:ext>
                      </a:extLst>
                    </a:blip>
                    <a:stretch>
                      <a:fillRect/>
                    </a:stretch>
                  </pic:blipFill>
                  <pic:spPr>
                    <a:xfrm rot="0" flipH="0" flipV="0">
                      <a:off x="0" y="0"/>
                      <a:ext cx="4886325" cy="2000250"/>
                    </a:xfrm>
                    <a:prstGeom prst="rect">
                      <a:avLst/>
                    </a:prstGeom>
                  </pic:spPr>
                </pic:pic>
              </a:graphicData>
            </a:graphic>
          </wp:inline>
        </w:drawing>
      </w:r>
    </w:p>
    <w:p w:rsidRPr="00F651C2" w:rsidR="00C44E0E" w:rsidP="00240A74" w:rsidRDefault="00C44E0E" w14:paraId="4AA84761" w14:textId="4A4AF9E8">
      <w:pPr>
        <w:pStyle w:val="Descripcin"/>
        <w:rPr>
          <w:i w:val="0"/>
          <w:iCs/>
        </w:rPr>
      </w:pPr>
      <w:bookmarkStart w:name="_Toc58136704" w:id="43"/>
      <w:r>
        <w:t xml:space="preserve">Figura </w:t>
      </w:r>
      <w:r>
        <w:fldChar w:fldCharType="begin"/>
      </w:r>
      <w:r>
        <w:instrText xml:space="preserve"> SEQ Figura \* ARABIC </w:instrText>
      </w:r>
      <w:r>
        <w:fldChar w:fldCharType="separate"/>
      </w:r>
      <w:r>
        <w:rPr>
          <w:noProof/>
        </w:rPr>
        <w:t>2</w:t>
      </w:r>
      <w:r>
        <w:fldChar w:fldCharType="end"/>
      </w:r>
      <w:r>
        <w:t xml:space="preserve">. </w:t>
      </w:r>
      <w:r w:rsidRPr="00F651C2" w:rsidR="0006166A">
        <w:rPr>
          <w:i w:val="0"/>
          <w:iCs/>
        </w:rPr>
        <w:t xml:space="preserve">Resultados por </w:t>
      </w:r>
      <w:r w:rsidR="00F651C2">
        <w:rPr>
          <w:i w:val="0"/>
          <w:iCs/>
        </w:rPr>
        <w:t>c</w:t>
      </w:r>
      <w:r w:rsidRPr="00F651C2" w:rsidR="0006166A">
        <w:rPr>
          <w:i w:val="0"/>
          <w:iCs/>
        </w:rPr>
        <w:t>omponentes, prioridad de intervención y número de trabajadores</w:t>
      </w:r>
      <w:r w:rsidR="00F651C2">
        <w:rPr>
          <w:i w:val="0"/>
          <w:iCs/>
        </w:rPr>
        <w:t>.</w:t>
      </w:r>
      <w:bookmarkEnd w:id="43"/>
    </w:p>
    <w:p w:rsidR="00A91944" w:rsidP="00BA716D" w:rsidRDefault="00C81A3B" w14:paraId="7372E854" w14:textId="77777777">
      <w:pPr>
        <w:numPr>
          <w:ilvl w:val="12"/>
          <w:numId w:val="0"/>
        </w:numPr>
        <w:snapToGrid w:val="0"/>
        <w:spacing w:line="360" w:lineRule="auto"/>
        <w:ind w:firstLine="720"/>
        <w:rPr>
          <w:color w:val="000000" w:themeColor="text1"/>
        </w:rPr>
      </w:pPr>
      <w:r>
        <w:rPr>
          <w:color w:val="000000" w:themeColor="text1"/>
        </w:rPr>
        <w:lastRenderedPageBreak/>
        <w:t xml:space="preserve">La </w:t>
      </w:r>
      <w:r w:rsidR="00FC5EE1">
        <w:rPr>
          <w:color w:val="000000" w:themeColor="text1"/>
        </w:rPr>
        <w:t>Figura 2</w:t>
      </w:r>
      <w:r>
        <w:rPr>
          <w:color w:val="000000" w:themeColor="text1"/>
        </w:rPr>
        <w:t xml:space="preserve"> permite comprender que</w:t>
      </w:r>
      <w:r w:rsidR="00BA716D">
        <w:rPr>
          <w:color w:val="000000" w:themeColor="text1"/>
        </w:rPr>
        <w:t xml:space="preserve"> los signos, síntomas y manifestaciones de depresión, se encuentra</w:t>
      </w:r>
      <w:r>
        <w:rPr>
          <w:color w:val="000000" w:themeColor="text1"/>
        </w:rPr>
        <w:t xml:space="preserve">n como alertas mínimas que deben ser atendidas a mediano plazo en el </w:t>
      </w:r>
      <w:r w:rsidR="00D22FB6">
        <w:rPr>
          <w:color w:val="000000" w:themeColor="text1"/>
        </w:rPr>
        <w:t>89</w:t>
      </w:r>
      <w:r w:rsidR="00BA716D">
        <w:rPr>
          <w:color w:val="000000" w:themeColor="text1"/>
        </w:rPr>
        <w:t xml:space="preserve">% </w:t>
      </w:r>
      <w:r w:rsidR="00D22FB6">
        <w:rPr>
          <w:color w:val="000000" w:themeColor="text1"/>
        </w:rPr>
        <w:t>(64</w:t>
      </w:r>
      <w:r w:rsidR="00BA716D">
        <w:rPr>
          <w:color w:val="000000" w:themeColor="text1"/>
        </w:rPr>
        <w:t xml:space="preserve"> trabajadores</w:t>
      </w:r>
      <w:r w:rsidR="00D22FB6">
        <w:rPr>
          <w:color w:val="000000" w:themeColor="text1"/>
        </w:rPr>
        <w:t>)</w:t>
      </w:r>
      <w:r>
        <w:rPr>
          <w:color w:val="000000" w:themeColor="text1"/>
        </w:rPr>
        <w:t xml:space="preserve">; </w:t>
      </w:r>
      <w:r w:rsidR="00BA716D">
        <w:rPr>
          <w:color w:val="000000" w:themeColor="text1"/>
        </w:rPr>
        <w:t xml:space="preserve">mientras que el </w:t>
      </w:r>
      <w:r w:rsidR="00D22FB6">
        <w:rPr>
          <w:color w:val="000000" w:themeColor="text1"/>
        </w:rPr>
        <w:t>11</w:t>
      </w:r>
      <w:r w:rsidR="00BA716D">
        <w:rPr>
          <w:color w:val="000000" w:themeColor="text1"/>
        </w:rPr>
        <w:t xml:space="preserve">% </w:t>
      </w:r>
      <w:r w:rsidR="00D22FB6">
        <w:rPr>
          <w:color w:val="000000" w:themeColor="text1"/>
        </w:rPr>
        <w:t>(8</w:t>
      </w:r>
      <w:r w:rsidR="00BA716D">
        <w:rPr>
          <w:color w:val="000000" w:themeColor="text1"/>
        </w:rPr>
        <w:t xml:space="preserve"> trabajadores</w:t>
      </w:r>
      <w:r w:rsidR="00D22FB6">
        <w:rPr>
          <w:color w:val="000000" w:themeColor="text1"/>
        </w:rPr>
        <w:t>)</w:t>
      </w:r>
      <w:r w:rsidR="00BA716D">
        <w:rPr>
          <w:color w:val="000000" w:themeColor="text1"/>
        </w:rPr>
        <w:t xml:space="preserve"> requiere de intervención a corto plazo. Frente al estrés post traumático el </w:t>
      </w:r>
      <w:r w:rsidR="00D22FB6">
        <w:rPr>
          <w:color w:val="000000" w:themeColor="text1"/>
        </w:rPr>
        <w:t>96</w:t>
      </w:r>
      <w:r w:rsidR="00BA716D">
        <w:rPr>
          <w:color w:val="000000" w:themeColor="text1"/>
        </w:rPr>
        <w:t>%</w:t>
      </w:r>
      <w:r w:rsidR="00D22FB6">
        <w:rPr>
          <w:color w:val="000000" w:themeColor="text1"/>
        </w:rPr>
        <w:t xml:space="preserve"> (69 trabajadores)</w:t>
      </w:r>
      <w:r w:rsidR="00BA716D">
        <w:rPr>
          <w:color w:val="000000" w:themeColor="text1"/>
        </w:rPr>
        <w:t xml:space="preserve"> </w:t>
      </w:r>
      <w:r>
        <w:rPr>
          <w:color w:val="000000" w:themeColor="text1"/>
        </w:rPr>
        <w:t>puede ser atendido</w:t>
      </w:r>
      <w:r w:rsidR="00BA716D">
        <w:rPr>
          <w:color w:val="000000" w:themeColor="text1"/>
        </w:rPr>
        <w:t xml:space="preserve"> a </w:t>
      </w:r>
      <w:r w:rsidR="00D22FB6">
        <w:rPr>
          <w:color w:val="000000" w:themeColor="text1"/>
        </w:rPr>
        <w:t>mediano</w:t>
      </w:r>
      <w:r w:rsidR="00BA716D">
        <w:rPr>
          <w:color w:val="000000" w:themeColor="text1"/>
        </w:rPr>
        <w:t xml:space="preserve"> plazo</w:t>
      </w:r>
      <w:r w:rsidR="00D22FB6">
        <w:rPr>
          <w:color w:val="000000" w:themeColor="text1"/>
        </w:rPr>
        <w:t xml:space="preserve"> y el 4%, (3 trabajadores)</w:t>
      </w:r>
      <w:r>
        <w:rPr>
          <w:color w:val="000000" w:themeColor="text1"/>
        </w:rPr>
        <w:t>, precisan del acompañamiento</w:t>
      </w:r>
      <w:r w:rsidR="00D22FB6">
        <w:rPr>
          <w:color w:val="000000" w:themeColor="text1"/>
        </w:rPr>
        <w:t xml:space="preserve"> a corto plazo</w:t>
      </w:r>
      <w:r w:rsidR="009158E9">
        <w:rPr>
          <w:color w:val="000000" w:themeColor="text1"/>
        </w:rPr>
        <w:t xml:space="preserve">. </w:t>
      </w:r>
    </w:p>
    <w:p w:rsidR="00C81A3B" w:rsidP="00BA716D" w:rsidRDefault="00EC474D" w14:paraId="11D2CDFE" w14:textId="7285008C">
      <w:pPr>
        <w:numPr>
          <w:ilvl w:val="12"/>
          <w:numId w:val="0"/>
        </w:numPr>
        <w:snapToGrid w:val="0"/>
        <w:spacing w:line="360" w:lineRule="auto"/>
        <w:ind w:firstLine="720"/>
        <w:rPr>
          <w:color w:val="000000" w:themeColor="text1"/>
        </w:rPr>
      </w:pPr>
      <w:r>
        <w:rPr>
          <w:color w:val="000000" w:themeColor="text1"/>
        </w:rPr>
        <w:t xml:space="preserve">Con respecto a </w:t>
      </w:r>
      <w:r w:rsidR="00BA716D">
        <w:rPr>
          <w:color w:val="000000" w:themeColor="text1"/>
        </w:rPr>
        <w:t>las distimias y la ansiedad el 6</w:t>
      </w:r>
      <w:r w:rsidR="00D22FB6">
        <w:rPr>
          <w:color w:val="000000" w:themeColor="text1"/>
        </w:rPr>
        <w:t>7</w:t>
      </w:r>
      <w:r w:rsidR="00BA716D">
        <w:rPr>
          <w:color w:val="000000" w:themeColor="text1"/>
        </w:rPr>
        <w:t xml:space="preserve">% </w:t>
      </w:r>
      <w:r w:rsidR="00D22FB6">
        <w:rPr>
          <w:color w:val="000000" w:themeColor="text1"/>
        </w:rPr>
        <w:t>(</w:t>
      </w:r>
      <w:r w:rsidR="00BA716D">
        <w:rPr>
          <w:color w:val="000000" w:themeColor="text1"/>
        </w:rPr>
        <w:t>4</w:t>
      </w:r>
      <w:r w:rsidR="00E0746A">
        <w:rPr>
          <w:color w:val="000000" w:themeColor="text1"/>
        </w:rPr>
        <w:t>8</w:t>
      </w:r>
      <w:r w:rsidR="00BA716D">
        <w:rPr>
          <w:color w:val="000000" w:themeColor="text1"/>
        </w:rPr>
        <w:t xml:space="preserve"> trabajadores</w:t>
      </w:r>
      <w:r w:rsidR="00D22FB6">
        <w:rPr>
          <w:color w:val="000000" w:themeColor="text1"/>
        </w:rPr>
        <w:t xml:space="preserve">) deben </w:t>
      </w:r>
      <w:r w:rsidR="00BA716D">
        <w:rPr>
          <w:color w:val="000000" w:themeColor="text1"/>
        </w:rPr>
        <w:t>ser intervenid</w:t>
      </w:r>
      <w:r w:rsidR="00D22FB6">
        <w:rPr>
          <w:color w:val="000000" w:themeColor="text1"/>
        </w:rPr>
        <w:t>o</w:t>
      </w:r>
      <w:r w:rsidR="00BA716D">
        <w:rPr>
          <w:color w:val="000000" w:themeColor="text1"/>
        </w:rPr>
        <w:t>s</w:t>
      </w:r>
      <w:r w:rsidR="00D22FB6">
        <w:rPr>
          <w:color w:val="000000" w:themeColor="text1"/>
        </w:rPr>
        <w:t xml:space="preserve"> de forma inmediata</w:t>
      </w:r>
      <w:r w:rsidR="00BA716D">
        <w:rPr>
          <w:color w:val="000000" w:themeColor="text1"/>
        </w:rPr>
        <w:t>, mientras que el 3</w:t>
      </w:r>
      <w:r w:rsidR="00E0746A">
        <w:rPr>
          <w:color w:val="000000" w:themeColor="text1"/>
        </w:rPr>
        <w:t>3</w:t>
      </w:r>
      <w:r w:rsidR="00BA716D">
        <w:rPr>
          <w:color w:val="000000" w:themeColor="text1"/>
        </w:rPr>
        <w:t xml:space="preserve">% </w:t>
      </w:r>
      <w:r w:rsidR="00E0746A">
        <w:rPr>
          <w:color w:val="000000" w:themeColor="text1"/>
        </w:rPr>
        <w:t>(</w:t>
      </w:r>
      <w:r w:rsidR="00BA716D">
        <w:rPr>
          <w:color w:val="000000" w:themeColor="text1"/>
        </w:rPr>
        <w:t>2</w:t>
      </w:r>
      <w:r w:rsidR="00E0746A">
        <w:rPr>
          <w:color w:val="000000" w:themeColor="text1"/>
        </w:rPr>
        <w:t>4</w:t>
      </w:r>
      <w:r w:rsidR="00BA716D">
        <w:rPr>
          <w:color w:val="000000" w:themeColor="text1"/>
        </w:rPr>
        <w:t xml:space="preserve"> trabajadores</w:t>
      </w:r>
      <w:r w:rsidR="00E0746A">
        <w:rPr>
          <w:color w:val="000000" w:themeColor="text1"/>
        </w:rPr>
        <w:t>)</w:t>
      </w:r>
      <w:r w:rsidR="00BA716D">
        <w:rPr>
          <w:color w:val="000000" w:themeColor="text1"/>
        </w:rPr>
        <w:t xml:space="preserve"> </w:t>
      </w:r>
      <w:r w:rsidR="00E0746A">
        <w:rPr>
          <w:color w:val="000000" w:themeColor="text1"/>
        </w:rPr>
        <w:t xml:space="preserve">manifiestan </w:t>
      </w:r>
      <w:r w:rsidR="00C81A3B">
        <w:rPr>
          <w:color w:val="000000" w:themeColor="text1"/>
        </w:rPr>
        <w:t>esta</w:t>
      </w:r>
      <w:r w:rsidR="00BA716D">
        <w:rPr>
          <w:color w:val="000000" w:themeColor="text1"/>
        </w:rPr>
        <w:t xml:space="preserve"> necesidad a corto plazo.</w:t>
      </w:r>
      <w:r w:rsidR="00C46202">
        <w:rPr>
          <w:color w:val="000000" w:themeColor="text1"/>
        </w:rPr>
        <w:t xml:space="preserve"> </w:t>
      </w:r>
    </w:p>
    <w:p w:rsidR="00C81A3B" w:rsidP="00BA716D" w:rsidRDefault="00A96C2C" w14:paraId="16E17503" w14:textId="77777777">
      <w:pPr>
        <w:numPr>
          <w:ilvl w:val="12"/>
          <w:numId w:val="0"/>
        </w:numPr>
        <w:snapToGrid w:val="0"/>
        <w:spacing w:line="360" w:lineRule="auto"/>
        <w:ind w:firstLine="720"/>
        <w:rPr>
          <w:color w:val="000000" w:themeColor="text1"/>
        </w:rPr>
      </w:pPr>
      <w:r>
        <w:rPr>
          <w:color w:val="000000" w:themeColor="text1"/>
        </w:rPr>
        <w:t>En cuanto a</w:t>
      </w:r>
      <w:r w:rsidR="00345AA4">
        <w:rPr>
          <w:color w:val="000000" w:themeColor="text1"/>
        </w:rPr>
        <w:t xml:space="preserve">l impacto sobre la CVL se encuentra que el </w:t>
      </w:r>
      <w:r w:rsidR="00862875">
        <w:rPr>
          <w:color w:val="000000" w:themeColor="text1"/>
        </w:rPr>
        <w:t>46</w:t>
      </w:r>
      <w:r w:rsidR="00345AA4">
        <w:rPr>
          <w:color w:val="000000" w:themeColor="text1"/>
        </w:rPr>
        <w:t xml:space="preserve">% </w:t>
      </w:r>
      <w:r w:rsidR="00862875">
        <w:rPr>
          <w:color w:val="000000" w:themeColor="text1"/>
        </w:rPr>
        <w:t>(33</w:t>
      </w:r>
      <w:r w:rsidR="00345AA4">
        <w:rPr>
          <w:color w:val="000000" w:themeColor="text1"/>
        </w:rPr>
        <w:t xml:space="preserve"> trabajadores</w:t>
      </w:r>
      <w:r w:rsidR="00862875">
        <w:rPr>
          <w:color w:val="000000" w:themeColor="text1"/>
        </w:rPr>
        <w:t>)</w:t>
      </w:r>
      <w:r w:rsidR="00345AA4">
        <w:rPr>
          <w:color w:val="000000" w:themeColor="text1"/>
        </w:rPr>
        <w:t xml:space="preserve"> </w:t>
      </w:r>
      <w:r w:rsidR="00C81A3B">
        <w:rPr>
          <w:color w:val="000000" w:themeColor="text1"/>
        </w:rPr>
        <w:t>precisa la</w:t>
      </w:r>
      <w:r w:rsidR="00345AA4">
        <w:rPr>
          <w:color w:val="000000" w:themeColor="text1"/>
        </w:rPr>
        <w:t xml:space="preserve"> atención a corto plazo, mientras que para el </w:t>
      </w:r>
      <w:r w:rsidR="00862875">
        <w:rPr>
          <w:color w:val="000000" w:themeColor="text1"/>
        </w:rPr>
        <w:t>54</w:t>
      </w:r>
      <w:r w:rsidR="00345AA4">
        <w:rPr>
          <w:color w:val="000000" w:themeColor="text1"/>
        </w:rPr>
        <w:t xml:space="preserve">% </w:t>
      </w:r>
      <w:r w:rsidR="00862875">
        <w:rPr>
          <w:color w:val="000000" w:themeColor="text1"/>
        </w:rPr>
        <w:t>(39</w:t>
      </w:r>
      <w:r w:rsidR="00345AA4">
        <w:rPr>
          <w:color w:val="000000" w:themeColor="text1"/>
        </w:rPr>
        <w:t xml:space="preserve"> trabajadores</w:t>
      </w:r>
      <w:r w:rsidR="00862875">
        <w:rPr>
          <w:color w:val="000000" w:themeColor="text1"/>
        </w:rPr>
        <w:t>)</w:t>
      </w:r>
      <w:r w:rsidR="00345AA4">
        <w:rPr>
          <w:color w:val="000000" w:themeColor="text1"/>
        </w:rPr>
        <w:t xml:space="preserve"> esta debe darse de forma inmediata</w:t>
      </w:r>
      <w:r w:rsidR="009158E9">
        <w:rPr>
          <w:color w:val="000000" w:themeColor="text1"/>
        </w:rPr>
        <w:t xml:space="preserve">. Dentro de todos los resultados tal vez </w:t>
      </w:r>
      <w:r w:rsidR="00345AA4">
        <w:rPr>
          <w:color w:val="000000" w:themeColor="text1"/>
        </w:rPr>
        <w:t xml:space="preserve">este </w:t>
      </w:r>
      <w:r w:rsidR="009158E9">
        <w:rPr>
          <w:color w:val="000000" w:themeColor="text1"/>
        </w:rPr>
        <w:t>e</w:t>
      </w:r>
      <w:r w:rsidR="00345AA4">
        <w:rPr>
          <w:color w:val="000000" w:themeColor="text1"/>
        </w:rPr>
        <w:t xml:space="preserve">s el punto </w:t>
      </w:r>
      <w:r w:rsidR="009158E9">
        <w:rPr>
          <w:color w:val="000000" w:themeColor="text1"/>
        </w:rPr>
        <w:t>más</w:t>
      </w:r>
      <w:r w:rsidR="00345AA4">
        <w:rPr>
          <w:color w:val="000000" w:themeColor="text1"/>
        </w:rPr>
        <w:t xml:space="preserve"> </w:t>
      </w:r>
      <w:r w:rsidR="009F7902">
        <w:rPr>
          <w:color w:val="000000" w:themeColor="text1"/>
        </w:rPr>
        <w:t>crítico</w:t>
      </w:r>
      <w:r w:rsidR="00345AA4">
        <w:rPr>
          <w:color w:val="000000" w:themeColor="text1"/>
        </w:rPr>
        <w:t xml:space="preserve"> por intervenir en la empresa a fin de superar el impacto del Covid 19. </w:t>
      </w:r>
    </w:p>
    <w:p w:rsidR="00781868" w:rsidP="00BA716D" w:rsidRDefault="00BA716D" w14:paraId="5BCEFF30" w14:textId="2EC565DA">
      <w:pPr>
        <w:numPr>
          <w:ilvl w:val="12"/>
          <w:numId w:val="0"/>
        </w:numPr>
        <w:snapToGrid w:val="0"/>
        <w:spacing w:line="360" w:lineRule="auto"/>
        <w:ind w:firstLine="720"/>
        <w:rPr>
          <w:color w:val="000000" w:themeColor="text1"/>
        </w:rPr>
      </w:pPr>
      <w:r>
        <w:rPr>
          <w:color w:val="000000" w:themeColor="text1"/>
        </w:rPr>
        <w:t>En lo concerniente a las estrategias de afrontamiento</w:t>
      </w:r>
      <w:r w:rsidR="003E128D">
        <w:rPr>
          <w:color w:val="000000" w:themeColor="text1"/>
        </w:rPr>
        <w:t>,</w:t>
      </w:r>
      <w:r>
        <w:rPr>
          <w:color w:val="000000" w:themeColor="text1"/>
        </w:rPr>
        <w:t xml:space="preserve"> el </w:t>
      </w:r>
      <w:r w:rsidR="00862875">
        <w:rPr>
          <w:color w:val="000000" w:themeColor="text1"/>
        </w:rPr>
        <w:t>21</w:t>
      </w:r>
      <w:r>
        <w:rPr>
          <w:color w:val="000000" w:themeColor="text1"/>
        </w:rPr>
        <w:t>%</w:t>
      </w:r>
      <w:r w:rsidR="00862875">
        <w:rPr>
          <w:color w:val="000000" w:themeColor="text1"/>
        </w:rPr>
        <w:t xml:space="preserve"> (</w:t>
      </w:r>
      <w:r w:rsidR="00196F83">
        <w:rPr>
          <w:color w:val="000000" w:themeColor="text1"/>
        </w:rPr>
        <w:t>1</w:t>
      </w:r>
      <w:r w:rsidR="00862875">
        <w:rPr>
          <w:color w:val="000000" w:themeColor="text1"/>
        </w:rPr>
        <w:t>5 trabajadores) solo precisan fortalecimiento preventivo</w:t>
      </w:r>
      <w:r>
        <w:rPr>
          <w:color w:val="000000" w:themeColor="text1"/>
        </w:rPr>
        <w:t>; mientras que el 1</w:t>
      </w:r>
      <w:r w:rsidR="00862875">
        <w:rPr>
          <w:color w:val="000000" w:themeColor="text1"/>
        </w:rPr>
        <w:t>9</w:t>
      </w:r>
      <w:r>
        <w:rPr>
          <w:color w:val="000000" w:themeColor="text1"/>
        </w:rPr>
        <w:t>%</w:t>
      </w:r>
      <w:r w:rsidR="00862875">
        <w:rPr>
          <w:color w:val="000000" w:themeColor="text1"/>
        </w:rPr>
        <w:t xml:space="preserve"> (14 trabajadores)</w:t>
      </w:r>
      <w:r>
        <w:rPr>
          <w:color w:val="000000" w:themeColor="text1"/>
        </w:rPr>
        <w:t xml:space="preserve"> </w:t>
      </w:r>
      <w:r w:rsidR="00862875">
        <w:rPr>
          <w:color w:val="000000" w:themeColor="text1"/>
        </w:rPr>
        <w:t xml:space="preserve">requieren </w:t>
      </w:r>
      <w:r w:rsidR="00C81A3B">
        <w:rPr>
          <w:color w:val="000000" w:themeColor="text1"/>
        </w:rPr>
        <w:t xml:space="preserve">atención </w:t>
      </w:r>
      <w:r>
        <w:rPr>
          <w:color w:val="000000" w:themeColor="text1"/>
        </w:rPr>
        <w:t>a corto plazo</w:t>
      </w:r>
      <w:r w:rsidR="00862875">
        <w:rPr>
          <w:color w:val="000000" w:themeColor="text1"/>
        </w:rPr>
        <w:t>; el 2% (1 trabajador) precisa intervención inmediata y el 58</w:t>
      </w:r>
      <w:r w:rsidR="00196F83">
        <w:rPr>
          <w:color w:val="000000" w:themeColor="text1"/>
        </w:rPr>
        <w:t>% a mediano plazo. Todas estas acciones deben</w:t>
      </w:r>
      <w:r>
        <w:rPr>
          <w:color w:val="000000" w:themeColor="text1"/>
        </w:rPr>
        <w:t xml:space="preserve"> </w:t>
      </w:r>
      <w:r w:rsidR="00196F83">
        <w:rPr>
          <w:color w:val="000000" w:themeColor="text1"/>
        </w:rPr>
        <w:t xml:space="preserve">ser </w:t>
      </w:r>
      <w:r>
        <w:rPr>
          <w:color w:val="000000" w:themeColor="text1"/>
        </w:rPr>
        <w:t>dirigidas tanto a la modificación</w:t>
      </w:r>
      <w:r w:rsidR="00196F83">
        <w:rPr>
          <w:color w:val="000000" w:themeColor="text1"/>
        </w:rPr>
        <w:t xml:space="preserve">, </w:t>
      </w:r>
      <w:r w:rsidR="009158E9">
        <w:rPr>
          <w:color w:val="000000" w:themeColor="text1"/>
        </w:rPr>
        <w:t xml:space="preserve">la </w:t>
      </w:r>
      <w:r>
        <w:rPr>
          <w:color w:val="000000" w:themeColor="text1"/>
        </w:rPr>
        <w:t>búsqueda de nuevas estrategias como a fortalecer l</w:t>
      </w:r>
      <w:r w:rsidRPr="00820C7C">
        <w:rPr>
          <w:color w:val="000000" w:themeColor="text1"/>
        </w:rPr>
        <w:t xml:space="preserve">a </w:t>
      </w:r>
      <w:r w:rsidRPr="009140BD">
        <w:rPr>
          <w:color w:val="000000" w:themeColor="text1"/>
        </w:rPr>
        <w:t>resiliencia</w:t>
      </w:r>
      <w:r w:rsidR="00710674">
        <w:rPr>
          <w:color w:val="000000" w:themeColor="text1"/>
        </w:rPr>
        <w:t>.</w:t>
      </w:r>
    </w:p>
    <w:p w:rsidR="00C44E0E" w:rsidP="00D26778" w:rsidRDefault="00AC5DED" w14:paraId="6C65D236" w14:textId="5D9322D7">
      <w:pPr>
        <w:numPr>
          <w:ilvl w:val="12"/>
          <w:numId w:val="0"/>
        </w:numPr>
        <w:snapToGrid w:val="0"/>
        <w:spacing w:line="360" w:lineRule="auto"/>
        <w:ind w:firstLine="720"/>
        <w:rPr>
          <w:color w:val="000000" w:themeColor="text1"/>
        </w:rPr>
      </w:pPr>
      <w:bookmarkStart w:name="_Hlk56600446" w:id="44"/>
      <w:r>
        <w:rPr>
          <w:color w:val="000000" w:themeColor="text1"/>
        </w:rPr>
        <w:t xml:space="preserve">Esta información es organizada en una estructura piramidal que facilita su interpretación, la cual se </w:t>
      </w:r>
      <w:r w:rsidR="00C81A3B">
        <w:rPr>
          <w:color w:val="000000" w:themeColor="text1"/>
        </w:rPr>
        <w:t xml:space="preserve">presente </w:t>
      </w:r>
      <w:r>
        <w:rPr>
          <w:color w:val="000000" w:themeColor="text1"/>
        </w:rPr>
        <w:t>a continuación</w:t>
      </w:r>
      <w:r w:rsidR="00FC5EE1">
        <w:rPr>
          <w:color w:val="000000" w:themeColor="text1"/>
        </w:rPr>
        <w:t>:</w:t>
      </w:r>
    </w:p>
    <w:p w:rsidR="00AC5DED" w:rsidP="6DE8D707" w:rsidRDefault="00AC5DED" w14:paraId="487CAD1E" w14:textId="632753B6">
      <w:pPr>
        <w:snapToGrid w:val="0"/>
        <w:spacing w:line="360" w:lineRule="auto"/>
        <w:jc w:val="center"/>
        <w:rPr>
          <w:color w:val="000000" w:themeColor="text1"/>
        </w:rPr>
      </w:pPr>
      <w:r w:rsidR="00AC5DED">
        <w:drawing>
          <wp:inline wp14:editId="15CA7D6C" wp14:anchorId="00016BB2">
            <wp:extent cx="4932045" cy="2011680"/>
            <wp:effectExtent l="0" t="0" r="1905" b="7620"/>
            <wp:docPr id="6" name="Imagen 6" title=""/>
            <wp:cNvGraphicFramePr>
              <a:graphicFrameLocks noChangeAspect="1"/>
            </wp:cNvGraphicFramePr>
            <a:graphic>
              <a:graphicData uri="http://schemas.openxmlformats.org/drawingml/2006/picture">
                <pic:pic>
                  <pic:nvPicPr>
                    <pic:cNvPr id="0" name="Imagen 6"/>
                    <pic:cNvPicPr/>
                  </pic:nvPicPr>
                  <pic:blipFill>
                    <a:blip r:embed="Rcfa484ac52024fb3">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4932045" cy="2011680"/>
                    </a:xfrm>
                    <a:prstGeom prst="rect">
                      <a:avLst/>
                    </a:prstGeom>
                  </pic:spPr>
                </pic:pic>
              </a:graphicData>
            </a:graphic>
          </wp:inline>
        </w:drawing>
      </w:r>
    </w:p>
    <w:p w:rsidR="00AC5DED" w:rsidP="0024653B" w:rsidRDefault="00AC5DED" w14:paraId="655088E1" w14:textId="02ABB9BC">
      <w:pPr>
        <w:pStyle w:val="Descripcin"/>
        <w:rPr>
          <w:color w:val="000000" w:themeColor="text1"/>
        </w:rPr>
      </w:pPr>
      <w:bookmarkStart w:name="_Toc58136705" w:id="45"/>
      <w:r>
        <w:t xml:space="preserve">Figura </w:t>
      </w:r>
      <w:r>
        <w:fldChar w:fldCharType="begin"/>
      </w:r>
      <w:r>
        <w:instrText xml:space="preserve"> SEQ Figura \* ARABIC </w:instrText>
      </w:r>
      <w:r>
        <w:fldChar w:fldCharType="separate"/>
      </w:r>
      <w:r>
        <w:rPr>
          <w:noProof/>
        </w:rPr>
        <w:t>3</w:t>
      </w:r>
      <w:r>
        <w:fldChar w:fldCharType="end"/>
      </w:r>
      <w:r>
        <w:t xml:space="preserve">. </w:t>
      </w:r>
      <w:r w:rsidRPr="0059279E">
        <w:rPr>
          <w:i w:val="0"/>
          <w:iCs/>
        </w:rPr>
        <w:t>Estructura piramidal para interpretación de resultados desde la prioridad de intervención</w:t>
      </w:r>
      <w:r w:rsidR="0059279E">
        <w:rPr>
          <w:i w:val="0"/>
          <w:iCs/>
        </w:rPr>
        <w:t>.</w:t>
      </w:r>
      <w:bookmarkEnd w:id="45"/>
    </w:p>
    <w:p w:rsidR="00AC5DED" w:rsidP="00D26778" w:rsidRDefault="00AC5DED" w14:paraId="3E2D608E" w14:textId="77777777">
      <w:pPr>
        <w:numPr>
          <w:ilvl w:val="12"/>
          <w:numId w:val="0"/>
        </w:numPr>
        <w:snapToGrid w:val="0"/>
        <w:spacing w:line="360" w:lineRule="auto"/>
        <w:ind w:firstLine="720"/>
        <w:rPr>
          <w:color w:val="000000" w:themeColor="text1"/>
        </w:rPr>
      </w:pPr>
    </w:p>
    <w:p w:rsidR="00C3166B" w:rsidP="0084120D" w:rsidRDefault="00FC5EE1" w14:paraId="7B294F93" w14:textId="44EA1BF3">
      <w:pPr>
        <w:numPr>
          <w:ilvl w:val="12"/>
          <w:numId w:val="0"/>
        </w:numPr>
        <w:snapToGrid w:val="0"/>
        <w:spacing w:line="360" w:lineRule="auto"/>
        <w:ind w:firstLine="720"/>
      </w:pPr>
      <w:r>
        <w:rPr>
          <w:color w:val="000000" w:themeColor="text1"/>
        </w:rPr>
        <w:lastRenderedPageBreak/>
        <w:t>Como se evidencia en la Figura 3, l</w:t>
      </w:r>
      <w:r w:rsidR="00AC5DED">
        <w:rPr>
          <w:color w:val="000000" w:themeColor="text1"/>
        </w:rPr>
        <w:t xml:space="preserve">os resultados ubicados en los </w:t>
      </w:r>
      <w:r w:rsidR="004E6081">
        <w:rPr>
          <w:color w:val="000000" w:themeColor="text1"/>
        </w:rPr>
        <w:t xml:space="preserve">cuatro niveles de prioridad de </w:t>
      </w:r>
      <w:r w:rsidR="005A2BB3">
        <w:rPr>
          <w:color w:val="000000" w:themeColor="text1"/>
        </w:rPr>
        <w:t>intervención</w:t>
      </w:r>
      <w:r w:rsidR="004E6081">
        <w:rPr>
          <w:color w:val="000000" w:themeColor="text1"/>
        </w:rPr>
        <w:t xml:space="preserve"> </w:t>
      </w:r>
      <w:r w:rsidRPr="002A69FF" w:rsidR="00BA716D">
        <w:rPr>
          <w:color w:val="000000" w:themeColor="text1"/>
        </w:rPr>
        <w:t xml:space="preserve">indican que </w:t>
      </w:r>
      <w:r w:rsidRPr="002A69FF" w:rsidR="004E6081">
        <w:rPr>
          <w:color w:val="000000" w:themeColor="text1"/>
        </w:rPr>
        <w:t>1 trabajador que corresponde al 1.3% se ubica en el grupo con alertas mínimas</w:t>
      </w:r>
      <w:r w:rsidR="004E6081">
        <w:rPr>
          <w:color w:val="000000" w:themeColor="text1"/>
        </w:rPr>
        <w:t xml:space="preserve">, </w:t>
      </w:r>
      <w:r w:rsidRPr="002A69FF" w:rsidR="00BA716D">
        <w:rPr>
          <w:color w:val="000000" w:themeColor="text1"/>
        </w:rPr>
        <w:t>el 84.7%, correspondiente a 61 trabajadores se ubica dentro del grupo que requiere atención a corto plazo; y un grupo de 10 trabajadores</w:t>
      </w:r>
      <w:r w:rsidR="00BA716D">
        <w:rPr>
          <w:color w:val="000000" w:themeColor="text1"/>
        </w:rPr>
        <w:t xml:space="preserve"> que representan el 13,8% de la muestra se identifica como personas que </w:t>
      </w:r>
      <w:r w:rsidR="00C81A3B">
        <w:rPr>
          <w:color w:val="000000" w:themeColor="text1"/>
        </w:rPr>
        <w:t xml:space="preserve">precisan </w:t>
      </w:r>
      <w:r w:rsidR="00BA716D">
        <w:rPr>
          <w:color w:val="000000" w:themeColor="text1"/>
        </w:rPr>
        <w:t>atención inmediata</w:t>
      </w:r>
      <w:r w:rsidR="00AD3DFE">
        <w:rPr>
          <w:color w:val="000000" w:themeColor="text1"/>
        </w:rPr>
        <w:t xml:space="preserve">; </w:t>
      </w:r>
      <w:r w:rsidR="009158E9">
        <w:rPr>
          <w:color w:val="000000" w:themeColor="text1"/>
        </w:rPr>
        <w:t xml:space="preserve">siendo esta </w:t>
      </w:r>
      <w:r w:rsidR="005D2518">
        <w:rPr>
          <w:color w:val="000000" w:themeColor="text1"/>
        </w:rPr>
        <w:t>la población prioritaria</w:t>
      </w:r>
      <w:r w:rsidR="00BA716D">
        <w:rPr>
          <w:color w:val="000000" w:themeColor="text1"/>
        </w:rPr>
        <w:t>.</w:t>
      </w:r>
    </w:p>
    <w:bookmarkEnd w:id="44"/>
    <w:p w:rsidR="0084120D" w:rsidP="00292B98" w:rsidRDefault="00240A74" w14:paraId="05428060" w14:textId="333E1177">
      <w:pPr>
        <w:numPr>
          <w:ilvl w:val="12"/>
          <w:numId w:val="0"/>
        </w:numPr>
        <w:snapToGrid w:val="0"/>
        <w:spacing w:line="360" w:lineRule="auto"/>
        <w:ind w:firstLine="720"/>
        <w:rPr>
          <w:color w:val="000000" w:themeColor="text1"/>
        </w:rPr>
      </w:pPr>
      <w:r>
        <w:rPr>
          <w:color w:val="000000" w:themeColor="text1"/>
        </w:rPr>
        <w:t>Así mismo, c</w:t>
      </w:r>
      <w:r w:rsidR="006C6AD8">
        <w:rPr>
          <w:color w:val="000000" w:themeColor="text1"/>
        </w:rPr>
        <w:t>on</w:t>
      </w:r>
      <w:r w:rsidR="00BA716D">
        <w:rPr>
          <w:color w:val="000000" w:themeColor="text1"/>
        </w:rPr>
        <w:t xml:space="preserve"> relación </w:t>
      </w:r>
      <w:r w:rsidR="006C6AD8">
        <w:rPr>
          <w:color w:val="000000" w:themeColor="text1"/>
        </w:rPr>
        <w:t>a</w:t>
      </w:r>
      <w:r w:rsidR="00BA716D">
        <w:rPr>
          <w:color w:val="000000" w:themeColor="text1"/>
        </w:rPr>
        <w:t xml:space="preserve"> los aspectos de la CVL </w:t>
      </w:r>
      <w:r w:rsidR="00453179">
        <w:rPr>
          <w:color w:val="000000" w:themeColor="text1"/>
        </w:rPr>
        <w:t xml:space="preserve">que manifiestan mayor impacto durante el tiempo de la pandemia </w:t>
      </w:r>
      <w:r w:rsidR="0084120D">
        <w:rPr>
          <w:color w:val="000000" w:themeColor="text1"/>
        </w:rPr>
        <w:t>se encuentran los siguientes:</w:t>
      </w:r>
    </w:p>
    <w:p w:rsidR="0084120D" w:rsidP="6DE8D707" w:rsidRDefault="0084120D" w14:paraId="320016F9" w14:textId="2463B788">
      <w:pPr>
        <w:snapToGrid w:val="0"/>
        <w:spacing w:line="360" w:lineRule="auto"/>
        <w:jc w:val="center"/>
        <w:rPr>
          <w:color w:val="000000" w:themeColor="text1"/>
        </w:rPr>
      </w:pPr>
      <w:r w:rsidR="0084120D">
        <w:drawing>
          <wp:inline wp14:editId="096F4E34" wp14:anchorId="65DBE518">
            <wp:extent cx="4037164" cy="1516380"/>
            <wp:effectExtent l="0" t="0" r="1905" b="7620"/>
            <wp:docPr id="9" name="Imagen 9" title=""/>
            <wp:cNvGraphicFramePr>
              <a:graphicFrameLocks noChangeAspect="1"/>
            </wp:cNvGraphicFramePr>
            <a:graphic>
              <a:graphicData uri="http://schemas.openxmlformats.org/drawingml/2006/picture">
                <pic:pic>
                  <pic:nvPicPr>
                    <pic:cNvPr id="0" name="Imagen 9"/>
                    <pic:cNvPicPr/>
                  </pic:nvPicPr>
                  <pic:blipFill>
                    <a:blip r:embed="Rae0daa6fb14b47c2">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4037164" cy="1516380"/>
                    </a:xfrm>
                    <a:prstGeom prst="rect">
                      <a:avLst/>
                    </a:prstGeom>
                  </pic:spPr>
                </pic:pic>
              </a:graphicData>
            </a:graphic>
          </wp:inline>
        </w:drawing>
      </w:r>
    </w:p>
    <w:p w:rsidRPr="00C3166B" w:rsidR="0084120D" w:rsidP="0024653B" w:rsidRDefault="0084120D" w14:paraId="581F896E" w14:textId="1101020B">
      <w:pPr>
        <w:pStyle w:val="Descripcin"/>
        <w:rPr>
          <w:color w:val="000000" w:themeColor="text1"/>
        </w:rPr>
      </w:pPr>
      <w:bookmarkStart w:name="_Toc58136706" w:id="46"/>
      <w:r>
        <w:t xml:space="preserve">Figura </w:t>
      </w:r>
      <w:r>
        <w:fldChar w:fldCharType="begin"/>
      </w:r>
      <w:r>
        <w:instrText xml:space="preserve"> SEQ Figura \* ARABIC </w:instrText>
      </w:r>
      <w:r>
        <w:fldChar w:fldCharType="separate"/>
      </w:r>
      <w:r>
        <w:rPr>
          <w:noProof/>
        </w:rPr>
        <w:t>4</w:t>
      </w:r>
      <w:r>
        <w:fldChar w:fldCharType="end"/>
      </w:r>
      <w:r>
        <w:t xml:space="preserve">. </w:t>
      </w:r>
      <w:r w:rsidRPr="0059279E">
        <w:rPr>
          <w:i w:val="0"/>
          <w:iCs/>
        </w:rPr>
        <w:t>Tendencia de las solicitudes laborales fuera de la jornada laboral</w:t>
      </w:r>
      <w:r w:rsidR="0059279E">
        <w:rPr>
          <w:i w:val="0"/>
          <w:iCs/>
        </w:rPr>
        <w:t>.</w:t>
      </w:r>
      <w:bookmarkEnd w:id="46"/>
      <w:r>
        <w:t xml:space="preserve"> </w:t>
      </w:r>
    </w:p>
    <w:p w:rsidR="00C3166B" w:rsidP="00292B98" w:rsidRDefault="00292B98" w14:paraId="378DB72A" w14:textId="1668C02C">
      <w:pPr>
        <w:numPr>
          <w:ilvl w:val="12"/>
          <w:numId w:val="0"/>
        </w:numPr>
        <w:snapToGrid w:val="0"/>
        <w:spacing w:line="360" w:lineRule="auto"/>
        <w:ind w:firstLine="720"/>
        <w:rPr>
          <w:color w:val="000000" w:themeColor="text1"/>
        </w:rPr>
      </w:pPr>
      <w:r w:rsidRPr="00292B98">
        <w:rPr>
          <w:color w:val="000000" w:themeColor="text1"/>
        </w:rPr>
        <w:t>E</w:t>
      </w:r>
      <w:r w:rsidR="00FC5EE1">
        <w:rPr>
          <w:color w:val="000000" w:themeColor="text1"/>
        </w:rPr>
        <w:t xml:space="preserve">n la Figura 4 </w:t>
      </w:r>
      <w:r w:rsidR="0024653B">
        <w:rPr>
          <w:color w:val="000000" w:themeColor="text1"/>
        </w:rPr>
        <w:t xml:space="preserve">se </w:t>
      </w:r>
      <w:r w:rsidR="00FC5EE1">
        <w:rPr>
          <w:color w:val="000000" w:themeColor="text1"/>
        </w:rPr>
        <w:t>muestra como e</w:t>
      </w:r>
      <w:r w:rsidRPr="00292B98">
        <w:rPr>
          <w:color w:val="000000" w:themeColor="text1"/>
        </w:rPr>
        <w:t xml:space="preserve">l hecho de recibir solicitudes laborales fuera del tiempo definido para la jornada de trabajo implica que los trabajadores no pueden hacer un uso adecuado de su tiempo de descanso, lo cual genera incomodidad, afecta la vida personal, y la interacción familiar; este impacto recae directamente sobre la CVL. </w:t>
      </w:r>
    </w:p>
    <w:p w:rsidR="00097003" w:rsidP="00292B98" w:rsidRDefault="00240A74" w14:paraId="20735D43" w14:textId="31747C6A">
      <w:pPr>
        <w:numPr>
          <w:ilvl w:val="12"/>
          <w:numId w:val="0"/>
        </w:numPr>
        <w:snapToGrid w:val="0"/>
        <w:spacing w:line="360" w:lineRule="auto"/>
        <w:ind w:firstLine="720"/>
        <w:rPr>
          <w:color w:val="000000" w:themeColor="text1"/>
        </w:rPr>
      </w:pPr>
      <w:r>
        <w:rPr>
          <w:color w:val="000000" w:themeColor="text1"/>
        </w:rPr>
        <w:t>De igual modo, f</w:t>
      </w:r>
      <w:r w:rsidR="00097003">
        <w:rPr>
          <w:color w:val="000000" w:themeColor="text1"/>
        </w:rPr>
        <w:t>rente al uso de recursos familiares para la realización del trabajo se encuentran los siguientes hallazgos:</w:t>
      </w:r>
    </w:p>
    <w:p w:rsidR="0084120D" w:rsidP="6DE8D707" w:rsidRDefault="0084120D" w14:paraId="0D10DFB2" w14:textId="3093A7E3">
      <w:pPr>
        <w:snapToGrid w:val="0"/>
        <w:spacing w:line="360" w:lineRule="auto"/>
        <w:jc w:val="center"/>
        <w:rPr>
          <w:color w:val="000000" w:themeColor="text1"/>
        </w:rPr>
      </w:pPr>
      <w:r w:rsidR="0084120D">
        <w:drawing>
          <wp:inline wp14:editId="766898BB" wp14:anchorId="6AAA14EB">
            <wp:extent cx="3496310" cy="1924050"/>
            <wp:effectExtent l="0" t="0" r="8890" b="0"/>
            <wp:docPr id="10" name="Imagen 10" title=""/>
            <wp:cNvGraphicFramePr>
              <a:graphicFrameLocks noChangeAspect="1"/>
            </wp:cNvGraphicFramePr>
            <a:graphic>
              <a:graphicData uri="http://schemas.openxmlformats.org/drawingml/2006/picture">
                <pic:pic>
                  <pic:nvPicPr>
                    <pic:cNvPr id="0" name="Imagen 10"/>
                    <pic:cNvPicPr/>
                  </pic:nvPicPr>
                  <pic:blipFill>
                    <a:blip r:embed="Rf82a609d3074421a">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3496310" cy="1924050"/>
                    </a:xfrm>
                    <a:prstGeom prst="rect">
                      <a:avLst/>
                    </a:prstGeom>
                  </pic:spPr>
                </pic:pic>
              </a:graphicData>
            </a:graphic>
          </wp:inline>
        </w:drawing>
      </w:r>
    </w:p>
    <w:p w:rsidR="00180433" w:rsidP="0024653B" w:rsidRDefault="0084120D" w14:paraId="19A7F50D" w14:textId="4BA11F17">
      <w:pPr>
        <w:pStyle w:val="Descripcin"/>
        <w:rPr>
          <w:color w:val="000000" w:themeColor="text1"/>
        </w:rPr>
      </w:pPr>
      <w:bookmarkStart w:name="_Toc58136707" w:id="47"/>
      <w:r>
        <w:t xml:space="preserve">Figura </w:t>
      </w:r>
      <w:r>
        <w:fldChar w:fldCharType="begin"/>
      </w:r>
      <w:r>
        <w:instrText xml:space="preserve"> SEQ Figura \* ARABIC </w:instrText>
      </w:r>
      <w:r>
        <w:fldChar w:fldCharType="separate"/>
      </w:r>
      <w:r>
        <w:rPr>
          <w:noProof/>
        </w:rPr>
        <w:t>5</w:t>
      </w:r>
      <w:r>
        <w:fldChar w:fldCharType="end"/>
      </w:r>
      <w:r>
        <w:t xml:space="preserve">. </w:t>
      </w:r>
      <w:r w:rsidRPr="0059279E">
        <w:rPr>
          <w:i w:val="0"/>
        </w:rPr>
        <w:t>Uso de recursos para el trabajo</w:t>
      </w:r>
      <w:r>
        <w:rPr>
          <w:iCs/>
        </w:rPr>
        <w:t>.</w:t>
      </w:r>
      <w:bookmarkEnd w:id="47"/>
    </w:p>
    <w:p w:rsidRPr="00B43EDE" w:rsidR="00B43EDE" w:rsidP="00B43EDE" w:rsidRDefault="00B22CD3" w14:paraId="5F2A12B2" w14:textId="25E851B3">
      <w:pPr>
        <w:numPr>
          <w:ilvl w:val="12"/>
          <w:numId w:val="0"/>
        </w:numPr>
        <w:snapToGrid w:val="0"/>
        <w:spacing w:line="360" w:lineRule="auto"/>
        <w:ind w:firstLine="720"/>
        <w:rPr>
          <w:color w:val="000000" w:themeColor="text1"/>
        </w:rPr>
      </w:pPr>
      <w:r>
        <w:rPr>
          <w:color w:val="000000" w:themeColor="text1"/>
        </w:rPr>
        <w:lastRenderedPageBreak/>
        <w:t>Los hallazgos de la Figura 5 reflejan que e</w:t>
      </w:r>
      <w:r w:rsidRPr="00B43EDE" w:rsidR="00B43EDE">
        <w:rPr>
          <w:color w:val="000000" w:themeColor="text1"/>
        </w:rPr>
        <w:t xml:space="preserve">l mayor porcentaje de trabajadores expresa que no ha requerido el uso de recursos familiares para el desarrollo del trabajo; el 42,9% expresan que, si se presenta esta situación, aunque con diferente frecuencia. </w:t>
      </w:r>
    </w:p>
    <w:p w:rsidR="00097003" w:rsidP="00B43EDE" w:rsidRDefault="00240A74" w14:paraId="2087D879" w14:textId="6B34A530">
      <w:pPr>
        <w:numPr>
          <w:ilvl w:val="12"/>
          <w:numId w:val="0"/>
        </w:numPr>
        <w:snapToGrid w:val="0"/>
        <w:spacing w:line="360" w:lineRule="auto"/>
        <w:ind w:firstLine="720"/>
        <w:rPr>
          <w:color w:val="000000" w:themeColor="text1"/>
        </w:rPr>
      </w:pPr>
      <w:r>
        <w:rPr>
          <w:color w:val="000000" w:themeColor="text1"/>
        </w:rPr>
        <w:t>Ahora bien, c</w:t>
      </w:r>
      <w:r w:rsidRPr="00B43EDE" w:rsidR="00097003">
        <w:rPr>
          <w:color w:val="000000" w:themeColor="text1"/>
        </w:rPr>
        <w:t>on relación a los cambios dados en la jornada laboral en tiempos del Covid</w:t>
      </w:r>
      <w:r w:rsidR="008123D0">
        <w:rPr>
          <w:color w:val="000000" w:themeColor="text1"/>
        </w:rPr>
        <w:t>-</w:t>
      </w:r>
      <w:r w:rsidRPr="00B43EDE" w:rsidR="00097003">
        <w:rPr>
          <w:color w:val="000000" w:themeColor="text1"/>
        </w:rPr>
        <w:t>19 se evidencian los siguientes datos:</w:t>
      </w:r>
    </w:p>
    <w:p w:rsidR="0044083D" w:rsidP="6DE8D707" w:rsidRDefault="00210CD0" w14:paraId="7B3A01ED" w14:textId="7AD1DFBB">
      <w:pPr>
        <w:keepNext/>
        <w:snapToGrid w:val="0"/>
        <w:spacing w:line="360" w:lineRule="auto"/>
        <w:jc w:val="center"/>
      </w:pPr>
      <w:r w:rsidR="00210CD0">
        <w:drawing>
          <wp:inline wp14:editId="729618E9" wp14:anchorId="6081126D">
            <wp:extent cx="3419475" cy="1600200"/>
            <wp:effectExtent l="0" t="0" r="9525" b="0"/>
            <wp:docPr id="27" name="Imagen 27" title=""/>
            <wp:cNvGraphicFramePr>
              <a:graphicFrameLocks noChangeAspect="1"/>
            </wp:cNvGraphicFramePr>
            <a:graphic>
              <a:graphicData uri="http://schemas.openxmlformats.org/drawingml/2006/picture">
                <pic:pic>
                  <pic:nvPicPr>
                    <pic:cNvPr id="0" name="Imagen 27"/>
                    <pic:cNvPicPr/>
                  </pic:nvPicPr>
                  <pic:blipFill>
                    <a:blip r:embed="R61c115909bd84c08">
                      <a:extLst>
                        <a:ext xmlns:a="http://schemas.openxmlformats.org/drawingml/2006/main" uri="{28A0092B-C50C-407E-A947-70E740481C1C}">
                          <a14:useLocalDpi val="0"/>
                        </a:ext>
                      </a:extLst>
                    </a:blip>
                    <a:stretch>
                      <a:fillRect/>
                    </a:stretch>
                  </pic:blipFill>
                  <pic:spPr>
                    <a:xfrm rot="0" flipH="0" flipV="0">
                      <a:off x="0" y="0"/>
                      <a:ext cx="3419475" cy="1600200"/>
                    </a:xfrm>
                    <a:prstGeom prst="rect">
                      <a:avLst/>
                    </a:prstGeom>
                  </pic:spPr>
                </pic:pic>
              </a:graphicData>
            </a:graphic>
          </wp:inline>
        </w:drawing>
      </w:r>
    </w:p>
    <w:p w:rsidR="00097003" w:rsidP="00097003" w:rsidRDefault="0044083D" w14:paraId="2E0E8FB2" w14:textId="6EB821EF">
      <w:pPr>
        <w:numPr>
          <w:ilvl w:val="12"/>
          <w:numId w:val="0"/>
        </w:numPr>
        <w:snapToGrid w:val="0"/>
        <w:spacing w:line="276" w:lineRule="auto"/>
        <w:ind w:firstLine="720"/>
        <w:jc w:val="center"/>
        <w:rPr>
          <w:color w:val="000000" w:themeColor="text1"/>
          <w:sz w:val="20"/>
          <w:szCs w:val="20"/>
        </w:rPr>
      </w:pPr>
      <w:bookmarkStart w:name="_Toc58136708" w:id="48"/>
      <w:r w:rsidRPr="0059279E">
        <w:rPr>
          <w:i/>
          <w:iCs/>
          <w:sz w:val="20"/>
          <w:szCs w:val="20"/>
        </w:rPr>
        <w:t xml:space="preserve">Figura </w:t>
      </w:r>
      <w:r w:rsidRPr="0059279E">
        <w:rPr>
          <w:i/>
          <w:iCs/>
          <w:sz w:val="20"/>
          <w:szCs w:val="20"/>
        </w:rPr>
        <w:fldChar w:fldCharType="begin"/>
      </w:r>
      <w:r w:rsidRPr="0059279E">
        <w:rPr>
          <w:i/>
          <w:iCs/>
          <w:sz w:val="20"/>
          <w:szCs w:val="20"/>
        </w:rPr>
        <w:instrText xml:space="preserve"> SEQ Figura \* ARABIC </w:instrText>
      </w:r>
      <w:r w:rsidRPr="0059279E">
        <w:rPr>
          <w:i/>
          <w:iCs/>
          <w:sz w:val="20"/>
          <w:szCs w:val="20"/>
        </w:rPr>
        <w:fldChar w:fldCharType="separate"/>
      </w:r>
      <w:r w:rsidRPr="0059279E">
        <w:rPr>
          <w:i/>
          <w:iCs/>
          <w:noProof/>
          <w:sz w:val="20"/>
          <w:szCs w:val="20"/>
        </w:rPr>
        <w:t>6</w:t>
      </w:r>
      <w:r w:rsidRPr="0059279E">
        <w:rPr>
          <w:i/>
          <w:iCs/>
          <w:sz w:val="20"/>
          <w:szCs w:val="20"/>
        </w:rPr>
        <w:fldChar w:fldCharType="end"/>
      </w:r>
      <w:r w:rsidRPr="00097003">
        <w:rPr>
          <w:sz w:val="20"/>
          <w:szCs w:val="20"/>
        </w:rPr>
        <w:t xml:space="preserve">. </w:t>
      </w:r>
      <w:r w:rsidRPr="0059279E">
        <w:rPr>
          <w:sz w:val="20"/>
          <w:szCs w:val="20"/>
        </w:rPr>
        <w:t>Jornada de trabajo</w:t>
      </w:r>
      <w:r w:rsidR="0024653B">
        <w:rPr>
          <w:color w:val="000000" w:themeColor="text1"/>
          <w:sz w:val="20"/>
          <w:szCs w:val="20"/>
        </w:rPr>
        <w:t>.</w:t>
      </w:r>
      <w:bookmarkEnd w:id="48"/>
    </w:p>
    <w:p w:rsidRPr="00097003" w:rsidR="0059279E" w:rsidP="00097003" w:rsidRDefault="0059279E" w14:paraId="28FAB8AC" w14:textId="77777777">
      <w:pPr>
        <w:numPr>
          <w:ilvl w:val="12"/>
          <w:numId w:val="0"/>
        </w:numPr>
        <w:snapToGrid w:val="0"/>
        <w:spacing w:line="276" w:lineRule="auto"/>
        <w:ind w:firstLine="720"/>
        <w:jc w:val="center"/>
        <w:rPr>
          <w:color w:val="000000" w:themeColor="text1"/>
          <w:sz w:val="20"/>
          <w:szCs w:val="20"/>
        </w:rPr>
      </w:pPr>
    </w:p>
    <w:p w:rsidR="0024653B" w:rsidP="0024653B" w:rsidRDefault="00240A74" w14:paraId="6BBCBB49" w14:textId="57F8D421">
      <w:pPr>
        <w:numPr>
          <w:ilvl w:val="12"/>
          <w:numId w:val="0"/>
        </w:numPr>
        <w:snapToGrid w:val="0"/>
        <w:spacing w:line="360" w:lineRule="auto"/>
        <w:ind w:firstLine="720"/>
        <w:rPr>
          <w:color w:val="000000" w:themeColor="text1"/>
        </w:rPr>
      </w:pPr>
      <w:r>
        <w:rPr>
          <w:color w:val="000000" w:themeColor="text1"/>
        </w:rPr>
        <w:t>En l</w:t>
      </w:r>
      <w:r w:rsidR="0024653B">
        <w:rPr>
          <w:color w:val="000000" w:themeColor="text1"/>
        </w:rPr>
        <w:t xml:space="preserve">os resultados de la Figura 6 </w:t>
      </w:r>
      <w:r w:rsidRPr="0024653B" w:rsidR="0024653B">
        <w:rPr>
          <w:color w:val="000000" w:themeColor="text1"/>
        </w:rPr>
        <w:t>se encuentra que el 45.9% de los trabajadores considera que la jornada de trabajo casi siempre o siempre durante el tiempo de la pandemia ha sido superior a lo habitual, lo cual genera impacto en la CVL.</w:t>
      </w:r>
    </w:p>
    <w:p w:rsidRPr="005D67F6" w:rsidR="005D67F6" w:rsidP="005D67F6" w:rsidRDefault="00240A74" w14:paraId="1C94228B" w14:textId="73CF84C4">
      <w:pPr>
        <w:numPr>
          <w:ilvl w:val="12"/>
          <w:numId w:val="0"/>
        </w:numPr>
        <w:snapToGrid w:val="0"/>
        <w:spacing w:line="360" w:lineRule="auto"/>
        <w:ind w:firstLine="720"/>
        <w:rPr>
          <w:color w:val="000000" w:themeColor="text1"/>
        </w:rPr>
      </w:pPr>
      <w:r>
        <w:rPr>
          <w:color w:val="000000" w:themeColor="text1"/>
        </w:rPr>
        <w:t>Para finalizar, e</w:t>
      </w:r>
      <w:r w:rsidR="00355F97">
        <w:rPr>
          <w:color w:val="000000" w:themeColor="text1"/>
        </w:rPr>
        <w:t xml:space="preserve">n </w:t>
      </w:r>
      <w:r w:rsidR="00F952D0">
        <w:rPr>
          <w:color w:val="000000" w:themeColor="text1"/>
        </w:rPr>
        <w:t xml:space="preserve">cuanto </w:t>
      </w:r>
      <w:r w:rsidR="005D67F6">
        <w:rPr>
          <w:color w:val="000000" w:themeColor="text1"/>
        </w:rPr>
        <w:t>a l</w:t>
      </w:r>
      <w:r w:rsidRPr="005D67F6" w:rsidR="005D67F6">
        <w:rPr>
          <w:color w:val="000000" w:themeColor="text1"/>
        </w:rPr>
        <w:t>as nuevas formas de trabajo</w:t>
      </w:r>
      <w:r w:rsidR="005D67F6">
        <w:rPr>
          <w:color w:val="000000" w:themeColor="text1"/>
        </w:rPr>
        <w:t xml:space="preserve"> propias de la pandemia</w:t>
      </w:r>
      <w:r w:rsidR="00097003">
        <w:rPr>
          <w:color w:val="000000" w:themeColor="text1"/>
        </w:rPr>
        <w:t xml:space="preserve"> y sus</w:t>
      </w:r>
      <w:r w:rsidRPr="005D67F6" w:rsidR="005D67F6">
        <w:rPr>
          <w:color w:val="000000" w:themeColor="text1"/>
        </w:rPr>
        <w:t xml:space="preserve"> exigencias para los trabajadores</w:t>
      </w:r>
      <w:r w:rsidR="00097003">
        <w:rPr>
          <w:color w:val="000000" w:themeColor="text1"/>
        </w:rPr>
        <w:t xml:space="preserve">, los datos en la </w:t>
      </w:r>
      <w:r>
        <w:rPr>
          <w:color w:val="000000" w:themeColor="text1"/>
        </w:rPr>
        <w:t>Figura 7</w:t>
      </w:r>
      <w:r w:rsidR="00097003">
        <w:rPr>
          <w:color w:val="000000" w:themeColor="text1"/>
        </w:rPr>
        <w:t xml:space="preserve"> muestran</w:t>
      </w:r>
      <w:r>
        <w:rPr>
          <w:color w:val="000000" w:themeColor="text1"/>
        </w:rPr>
        <w:t>:</w:t>
      </w:r>
      <w:r w:rsidR="00097003">
        <w:rPr>
          <w:color w:val="000000" w:themeColor="text1"/>
        </w:rPr>
        <w:t xml:space="preserve"> </w:t>
      </w:r>
    </w:p>
    <w:p w:rsidR="0044083D" w:rsidP="6DE8D707" w:rsidRDefault="00210CD0" w14:paraId="2B015AC7" w14:textId="7E9EBF47">
      <w:pPr>
        <w:keepNext/>
        <w:snapToGrid w:val="0"/>
        <w:spacing w:line="360" w:lineRule="auto"/>
        <w:jc w:val="center"/>
      </w:pPr>
      <w:r w:rsidR="00210CD0">
        <w:drawing>
          <wp:inline wp14:editId="40D24DFD" wp14:anchorId="2B1CF863">
            <wp:extent cx="4000500" cy="1790700"/>
            <wp:effectExtent l="0" t="0" r="0" b="0"/>
            <wp:docPr id="29" name="Imagen 29" title=""/>
            <wp:cNvGraphicFramePr>
              <a:graphicFrameLocks noChangeAspect="1"/>
            </wp:cNvGraphicFramePr>
            <a:graphic>
              <a:graphicData uri="http://schemas.openxmlformats.org/drawingml/2006/picture">
                <pic:pic>
                  <pic:nvPicPr>
                    <pic:cNvPr id="0" name="Imagen 29"/>
                    <pic:cNvPicPr/>
                  </pic:nvPicPr>
                  <pic:blipFill>
                    <a:blip r:embed="R000577e373904cfc">
                      <a:extLst>
                        <a:ext xmlns:a="http://schemas.openxmlformats.org/drawingml/2006/main" uri="{28A0092B-C50C-407E-A947-70E740481C1C}">
                          <a14:useLocalDpi val="0"/>
                        </a:ext>
                      </a:extLst>
                    </a:blip>
                    <a:stretch>
                      <a:fillRect/>
                    </a:stretch>
                  </pic:blipFill>
                  <pic:spPr>
                    <a:xfrm rot="0" flipH="0" flipV="0">
                      <a:off x="0" y="0"/>
                      <a:ext cx="4000500" cy="1790700"/>
                    </a:xfrm>
                    <a:prstGeom prst="rect">
                      <a:avLst/>
                    </a:prstGeom>
                  </pic:spPr>
                </pic:pic>
              </a:graphicData>
            </a:graphic>
          </wp:inline>
        </w:drawing>
      </w:r>
    </w:p>
    <w:p w:rsidR="00BA716D" w:rsidP="0024653B" w:rsidRDefault="0044083D" w14:paraId="7131325D" w14:textId="2DACC470">
      <w:pPr>
        <w:pStyle w:val="Descripcin"/>
      </w:pPr>
      <w:bookmarkStart w:name="_Toc58136709" w:id="49"/>
      <w:r>
        <w:t xml:space="preserve">Figura </w:t>
      </w:r>
      <w:r>
        <w:fldChar w:fldCharType="begin"/>
      </w:r>
      <w:r>
        <w:instrText xml:space="preserve"> SEQ Figura \* ARABIC </w:instrText>
      </w:r>
      <w:r>
        <w:fldChar w:fldCharType="separate"/>
      </w:r>
      <w:r>
        <w:rPr>
          <w:noProof/>
        </w:rPr>
        <w:t>7</w:t>
      </w:r>
      <w:r>
        <w:fldChar w:fldCharType="end"/>
      </w:r>
      <w:r>
        <w:t xml:space="preserve">. </w:t>
      </w:r>
      <w:r w:rsidRPr="0059279E">
        <w:rPr>
          <w:i w:val="0"/>
          <w:iCs/>
        </w:rPr>
        <w:t>Exigencias de las nuevas formas de trab</w:t>
      </w:r>
      <w:r w:rsidRPr="0059279E" w:rsidR="00240A74">
        <w:rPr>
          <w:i w:val="0"/>
          <w:iCs/>
        </w:rPr>
        <w:t>aj</w:t>
      </w:r>
      <w:r w:rsidRPr="0059279E">
        <w:rPr>
          <w:i w:val="0"/>
          <w:iCs/>
        </w:rPr>
        <w:t>o</w:t>
      </w:r>
      <w:r w:rsidR="00240A74">
        <w:t>.</w:t>
      </w:r>
      <w:bookmarkEnd w:id="49"/>
    </w:p>
    <w:p w:rsidRPr="00A91944" w:rsidR="00097003" w:rsidP="00F25A40" w:rsidRDefault="00240A74" w14:paraId="032B35CD" w14:textId="28E437B9">
      <w:pPr>
        <w:numPr>
          <w:ilvl w:val="12"/>
          <w:numId w:val="0"/>
        </w:numPr>
        <w:snapToGrid w:val="0"/>
        <w:spacing w:line="360" w:lineRule="auto"/>
        <w:ind w:firstLine="720"/>
        <w:rPr>
          <w:color w:val="000000" w:themeColor="text1"/>
        </w:rPr>
      </w:pPr>
      <w:r w:rsidRPr="00A91944">
        <w:rPr>
          <w:color w:val="000000" w:themeColor="text1"/>
        </w:rPr>
        <w:t>De la Figura 7</w:t>
      </w:r>
      <w:r w:rsidR="00960B76">
        <w:rPr>
          <w:color w:val="000000" w:themeColor="text1"/>
        </w:rPr>
        <w:t>,</w:t>
      </w:r>
      <w:r w:rsidRPr="00A91944">
        <w:rPr>
          <w:color w:val="000000" w:themeColor="text1"/>
        </w:rPr>
        <w:t xml:space="preserve"> se puede entender que l</w:t>
      </w:r>
      <w:r w:rsidRPr="00A91944" w:rsidR="00097003">
        <w:rPr>
          <w:color w:val="000000" w:themeColor="text1"/>
        </w:rPr>
        <w:t xml:space="preserve">as condiciones propias del trabajo remoto representan nuevas exigencias para los trabajadores, </w:t>
      </w:r>
      <w:r w:rsidRPr="00A91944" w:rsidR="00B0573D">
        <w:rPr>
          <w:color w:val="000000" w:themeColor="text1"/>
        </w:rPr>
        <w:t>quienes han necesitado fortalecer sus competencias y aprendizajes</w:t>
      </w:r>
      <w:r w:rsidRPr="00A91944">
        <w:rPr>
          <w:color w:val="000000" w:themeColor="text1"/>
        </w:rPr>
        <w:t>;</w:t>
      </w:r>
      <w:r w:rsidRPr="00A91944" w:rsidR="00B0573D">
        <w:rPr>
          <w:color w:val="000000" w:themeColor="text1"/>
        </w:rPr>
        <w:t xml:space="preserve"> por ejemplo</w:t>
      </w:r>
      <w:r w:rsidRPr="00A91944">
        <w:rPr>
          <w:color w:val="000000" w:themeColor="text1"/>
        </w:rPr>
        <w:t>:</w:t>
      </w:r>
      <w:r w:rsidRPr="00A91944" w:rsidR="00B0573D">
        <w:rPr>
          <w:color w:val="000000" w:themeColor="text1"/>
        </w:rPr>
        <w:t xml:space="preserve"> en el </w:t>
      </w:r>
      <w:r w:rsidRPr="00A91944" w:rsidR="00097003">
        <w:rPr>
          <w:color w:val="000000" w:themeColor="text1"/>
        </w:rPr>
        <w:t xml:space="preserve">manejo </w:t>
      </w:r>
      <w:r w:rsidRPr="00A91944" w:rsidR="00B0573D">
        <w:rPr>
          <w:color w:val="000000" w:themeColor="text1"/>
        </w:rPr>
        <w:t>tecnológico, lo cual incide en la percepción de las demandas del trabajo y por ende en la CVL.</w:t>
      </w:r>
      <w:r w:rsidRPr="00A91944" w:rsidR="00097003">
        <w:rPr>
          <w:color w:val="000000" w:themeColor="text1"/>
        </w:rPr>
        <w:t xml:space="preserve"> </w:t>
      </w:r>
    </w:p>
    <w:p w:rsidR="00992667" w:rsidP="00992667" w:rsidRDefault="00F25A40" w14:paraId="6AD24498" w14:textId="27616D2A">
      <w:pPr>
        <w:numPr>
          <w:ilvl w:val="12"/>
          <w:numId w:val="0"/>
        </w:numPr>
        <w:snapToGrid w:val="0"/>
        <w:spacing w:line="360" w:lineRule="auto"/>
        <w:ind w:firstLine="720"/>
        <w:rPr>
          <w:color w:val="000000" w:themeColor="text1"/>
        </w:rPr>
      </w:pPr>
      <w:r w:rsidRPr="000F6930">
        <w:rPr>
          <w:color w:val="000000" w:themeColor="text1"/>
        </w:rPr>
        <w:lastRenderedPageBreak/>
        <w:t xml:space="preserve">Los resultados </w:t>
      </w:r>
      <w:r w:rsidR="00E42470">
        <w:rPr>
          <w:color w:val="000000" w:themeColor="text1"/>
        </w:rPr>
        <w:t xml:space="preserve">generales </w:t>
      </w:r>
      <w:r w:rsidRPr="000F6930">
        <w:rPr>
          <w:color w:val="000000" w:themeColor="text1"/>
        </w:rPr>
        <w:t>muestran el impacto del Covid</w:t>
      </w:r>
      <w:r w:rsidR="005E54EC">
        <w:rPr>
          <w:color w:val="000000" w:themeColor="text1"/>
        </w:rPr>
        <w:t>-</w:t>
      </w:r>
      <w:r w:rsidRPr="000F6930">
        <w:rPr>
          <w:color w:val="000000" w:themeColor="text1"/>
        </w:rPr>
        <w:t xml:space="preserve">19 en los trabajadores y en la CVL de Transelca y a la vez determinan la ruta de la intervención requerida </w:t>
      </w:r>
      <w:r w:rsidRPr="000F6930" w:rsidR="000F6930">
        <w:rPr>
          <w:color w:val="000000" w:themeColor="text1"/>
        </w:rPr>
        <w:t>por</w:t>
      </w:r>
      <w:r w:rsidRPr="000F6930">
        <w:rPr>
          <w:color w:val="000000" w:themeColor="text1"/>
        </w:rPr>
        <w:t xml:space="preserve"> la empresa a fin de acceder a su mejoramiento, así como </w:t>
      </w:r>
      <w:r w:rsidRPr="000F6930" w:rsidR="000F6930">
        <w:rPr>
          <w:color w:val="000000" w:themeColor="text1"/>
        </w:rPr>
        <w:t>e</w:t>
      </w:r>
      <w:r w:rsidRPr="000F6930">
        <w:rPr>
          <w:color w:val="000000" w:themeColor="text1"/>
        </w:rPr>
        <w:t xml:space="preserve">l </w:t>
      </w:r>
      <w:r w:rsidRPr="000F6930" w:rsidR="000F6930">
        <w:rPr>
          <w:color w:val="000000" w:themeColor="text1"/>
        </w:rPr>
        <w:t xml:space="preserve">diseño del </w:t>
      </w:r>
      <w:r w:rsidRPr="000F6930">
        <w:rPr>
          <w:color w:val="000000" w:themeColor="text1"/>
        </w:rPr>
        <w:t>plan de acción para restablecer el equilibrio integral de los trabajadores</w:t>
      </w:r>
      <w:r w:rsidR="00992667">
        <w:rPr>
          <w:color w:val="000000" w:themeColor="text1"/>
        </w:rPr>
        <w:t xml:space="preserve"> </w:t>
      </w:r>
      <w:r w:rsidRPr="000F6930" w:rsidR="000F6930">
        <w:rPr>
          <w:color w:val="000000" w:themeColor="text1"/>
        </w:rPr>
        <w:t xml:space="preserve">que debe darse en la </w:t>
      </w:r>
      <w:r w:rsidRPr="000F6930">
        <w:rPr>
          <w:color w:val="000000" w:themeColor="text1"/>
        </w:rPr>
        <w:t>post pandemia</w:t>
      </w:r>
      <w:r w:rsidR="00250C3D">
        <w:rPr>
          <w:color w:val="000000" w:themeColor="text1"/>
        </w:rPr>
        <w:t xml:space="preserve"> </w:t>
      </w:r>
      <w:r w:rsidR="005E2330">
        <w:rPr>
          <w:color w:val="000000" w:themeColor="text1"/>
        </w:rPr>
        <w:t>(</w:t>
      </w:r>
      <w:r w:rsidR="009E04BB">
        <w:rPr>
          <w:color w:val="000000" w:themeColor="text1"/>
        </w:rPr>
        <w:t>Anexos 7 y 8).</w:t>
      </w:r>
    </w:p>
    <w:p w:rsidR="009E04BB" w:rsidP="00BA716D" w:rsidRDefault="009E04BB" w14:paraId="62928AB1" w14:textId="77777777">
      <w:pPr>
        <w:pStyle w:val="Ttulo1"/>
      </w:pPr>
      <w:bookmarkStart w:name="_Toc9501979" w:id="50"/>
      <w:bookmarkEnd w:id="37"/>
      <w:bookmarkEnd w:id="38"/>
    </w:p>
    <w:p w:rsidRPr="005B1499" w:rsidR="00BA716D" w:rsidP="00BA716D" w:rsidRDefault="00BA716D" w14:paraId="2B4D99F9" w14:textId="2E03CB14">
      <w:pPr>
        <w:pStyle w:val="Ttulo1"/>
      </w:pPr>
      <w:bookmarkStart w:name="_Toc59125063" w:id="51"/>
      <w:r>
        <w:t>Discusión</w:t>
      </w:r>
      <w:r w:rsidRPr="00A11A8D">
        <w:t>.</w:t>
      </w:r>
      <w:bookmarkEnd w:id="50"/>
      <w:bookmarkEnd w:id="51"/>
    </w:p>
    <w:p w:rsidR="00960B76" w:rsidP="00B72CB3" w:rsidRDefault="009D4CA6" w14:paraId="0D4244A4" w14:textId="77777777">
      <w:pPr>
        <w:pBdr>
          <w:top w:val="nil"/>
          <w:left w:val="nil"/>
          <w:bottom w:val="nil"/>
          <w:right w:val="nil"/>
          <w:between w:val="nil"/>
        </w:pBdr>
        <w:spacing w:line="360" w:lineRule="auto"/>
        <w:ind w:firstLine="720"/>
      </w:pPr>
      <w:r>
        <w:t>L</w:t>
      </w:r>
      <w:r w:rsidRPr="00405AEE">
        <w:t>os datos obtenidos</w:t>
      </w:r>
      <w:r>
        <w:t xml:space="preserve"> permiten </w:t>
      </w:r>
      <w:r w:rsidRPr="00405AEE">
        <w:t>concluir que l</w:t>
      </w:r>
      <w:r>
        <w:t>a</w:t>
      </w:r>
      <w:r w:rsidRPr="00405AEE">
        <w:t xml:space="preserve">s principales </w:t>
      </w:r>
      <w:r>
        <w:t>manifestaciones del impacto se han dado en el tema de</w:t>
      </w:r>
      <w:r w:rsidR="004541E2">
        <w:t xml:space="preserve"> </w:t>
      </w:r>
      <w:r>
        <w:t>l</w:t>
      </w:r>
      <w:r w:rsidR="004541E2">
        <w:t>as distimias y la ansiedad</w:t>
      </w:r>
      <w:r w:rsidRPr="00405AEE">
        <w:t xml:space="preserve">, </w:t>
      </w:r>
      <w:r>
        <w:t xml:space="preserve">resultados </w:t>
      </w:r>
      <w:r w:rsidR="004541E2">
        <w:t xml:space="preserve">que </w:t>
      </w:r>
      <w:r>
        <w:t xml:space="preserve">muestran la necesidad de intervención a corto plazo </w:t>
      </w:r>
      <w:r w:rsidR="004541E2">
        <w:t xml:space="preserve">o inmediata, así como </w:t>
      </w:r>
      <w:r>
        <w:t xml:space="preserve">en algunos aspectos de la CVL, que deben ser ajustados por la organización; se dieron resultados que muestran un impacto menor y diferenciado en </w:t>
      </w:r>
      <w:r w:rsidRPr="00405AEE">
        <w:t>depresión</w:t>
      </w:r>
      <w:r>
        <w:t xml:space="preserve">, </w:t>
      </w:r>
      <w:r w:rsidR="004541E2">
        <w:t xml:space="preserve">estrés post traumático </w:t>
      </w:r>
      <w:r>
        <w:t xml:space="preserve">y estrategias de afrontamiento. </w:t>
      </w:r>
      <w:r w:rsidRPr="00405AEE">
        <w:t>Cont</w:t>
      </w:r>
      <w:r>
        <w:t>r</w:t>
      </w:r>
      <w:r w:rsidRPr="00405AEE">
        <w:t>a</w:t>
      </w:r>
      <w:r>
        <w:t>s</w:t>
      </w:r>
      <w:r w:rsidRPr="00405AEE">
        <w:t xml:space="preserve">tando </w:t>
      </w:r>
      <w:r>
        <w:t xml:space="preserve">estos resultados </w:t>
      </w:r>
      <w:r w:rsidRPr="00405AEE">
        <w:t xml:space="preserve">con </w:t>
      </w:r>
      <w:r>
        <w:t>los pl</w:t>
      </w:r>
      <w:r w:rsidRPr="00481820">
        <w:t xml:space="preserve">anteamientos de </w:t>
      </w:r>
      <w:r w:rsidRPr="005243F7" w:rsidR="005243F7">
        <w:rPr>
          <w:lang w:val="es-CO"/>
        </w:rPr>
        <w:t>Hernández-Vicente et al.</w:t>
      </w:r>
      <w:r w:rsidR="005243F7">
        <w:t xml:space="preserve"> </w:t>
      </w:r>
      <w:r w:rsidRPr="005243F7" w:rsidR="005243F7">
        <w:t>(como se citó en Cruz, 2018</w:t>
      </w:r>
      <w:r w:rsidR="00CD2231">
        <w:t>, p.62</w:t>
      </w:r>
      <w:r w:rsidRPr="005243F7" w:rsidR="005243F7">
        <w:t xml:space="preserve">), </w:t>
      </w:r>
      <w:r w:rsidRPr="00481820">
        <w:t>quienes afirman que en la percepción de la calidad de vida laboral el concepto de salud personal y organizacional cobren mayor importancia; se evidencia la concordancia entre los hallazgos en materia de salud mental, en donde se ha dado un impacto variable, con dichos postulados.</w:t>
      </w:r>
      <w:r w:rsidR="00960B76">
        <w:t xml:space="preserve"> </w:t>
      </w:r>
    </w:p>
    <w:p w:rsidRPr="00481820" w:rsidR="00B72CB3" w:rsidP="00B72CB3" w:rsidRDefault="009D4CA6" w14:paraId="709579A2" w14:textId="7405600A">
      <w:pPr>
        <w:pBdr>
          <w:top w:val="nil"/>
          <w:left w:val="nil"/>
          <w:bottom w:val="nil"/>
          <w:right w:val="nil"/>
          <w:between w:val="nil"/>
        </w:pBdr>
        <w:spacing w:line="360" w:lineRule="auto"/>
        <w:ind w:firstLine="720"/>
      </w:pPr>
      <w:r w:rsidRPr="00481820">
        <w:t xml:space="preserve">En el mismo eje y de acuerdo con </w:t>
      </w:r>
      <w:r w:rsidRPr="005243F7" w:rsidR="005243F7">
        <w:t>Ramírez-Ortiz et al. (2020)</w:t>
      </w:r>
      <w:r w:rsidRPr="00481820">
        <w:t>, el aislamiento social, la movilidad restringida y el poco contacto con los demás hace que los trabajadores presenten dificultades psicológicas</w:t>
      </w:r>
      <w:r w:rsidR="00CD2231">
        <w:t xml:space="preserve"> (p.4)</w:t>
      </w:r>
      <w:r w:rsidRPr="00481820">
        <w:t xml:space="preserve">. La premisa se confirma con los resultados del estudio, al evidenciar la prioridad de la atención </w:t>
      </w:r>
      <w:r w:rsidR="00162680">
        <w:t xml:space="preserve">inmediata para el 67% y </w:t>
      </w:r>
      <w:r w:rsidRPr="00481820">
        <w:t xml:space="preserve">a corto plazo para el </w:t>
      </w:r>
      <w:r w:rsidR="00162680">
        <w:t xml:space="preserve">33% </w:t>
      </w:r>
      <w:r w:rsidRPr="00481820">
        <w:t xml:space="preserve">de los trabajadores de Transelca que respondieron la encuesta y que presentan manifestaciones, signos y síntomas de </w:t>
      </w:r>
      <w:r w:rsidR="00162680">
        <w:t>distimias</w:t>
      </w:r>
      <w:r w:rsidR="00FE76BB">
        <w:t xml:space="preserve"> -</w:t>
      </w:r>
      <w:r w:rsidR="00162680">
        <w:t xml:space="preserve"> ansiedad</w:t>
      </w:r>
      <w:r w:rsidRPr="00481820">
        <w:t xml:space="preserve">. </w:t>
      </w:r>
    </w:p>
    <w:p w:rsidRPr="00481820" w:rsidR="009D4CA6" w:rsidP="009D4CA6" w:rsidRDefault="009D4CA6" w14:paraId="6A82014F" w14:textId="77777777">
      <w:pPr>
        <w:pBdr>
          <w:top w:val="nil"/>
          <w:left w:val="nil"/>
          <w:bottom w:val="nil"/>
          <w:right w:val="nil"/>
          <w:between w:val="nil"/>
        </w:pBdr>
        <w:spacing w:line="360" w:lineRule="auto"/>
        <w:ind w:firstLine="720"/>
      </w:pPr>
      <w:r w:rsidRPr="00481820">
        <w:t>Los hallazgos de los estudios relacionados en el marco empírico, como el realizado por Balluerka et al. (2020), en el cual</w:t>
      </w:r>
      <w:r>
        <w:t xml:space="preserve"> se explora el grado de afectación psicológica y se</w:t>
      </w:r>
      <w:r w:rsidRPr="00405AEE">
        <w:t xml:space="preserve"> evidencia</w:t>
      </w:r>
      <w:r>
        <w:t>n</w:t>
      </w:r>
      <w:r w:rsidRPr="00405AEE">
        <w:t xml:space="preserve"> los cambio</w:t>
      </w:r>
      <w:r>
        <w:t>s</w:t>
      </w:r>
      <w:r w:rsidRPr="00405AEE">
        <w:t xml:space="preserve"> e impactos psicológicos ocasionado</w:t>
      </w:r>
      <w:r>
        <w:t>s</w:t>
      </w:r>
      <w:r w:rsidRPr="00405AEE">
        <w:t xml:space="preserve"> </w:t>
      </w:r>
      <w:r>
        <w:t xml:space="preserve">por </w:t>
      </w:r>
      <w:r w:rsidRPr="00405AEE">
        <w:t xml:space="preserve">el confinamiento </w:t>
      </w:r>
      <w:r>
        <w:t xml:space="preserve">en la población española; está totalmente alineado y muestra plena coherencia con los resultados de la investigación desarrollado con </w:t>
      </w:r>
      <w:r w:rsidRPr="00405AEE">
        <w:t>los trabajadores de Transelca</w:t>
      </w:r>
      <w:r>
        <w:t>. Ambos estud</w:t>
      </w:r>
      <w:r w:rsidRPr="00481820">
        <w:t>ios muestran resultados acordes; siendo así relativamente igual el impacto sufrido por la población española y el dado en los trabajadores de Transelca.</w:t>
      </w:r>
    </w:p>
    <w:p w:rsidRPr="00481820" w:rsidR="009D4CA6" w:rsidP="00791798" w:rsidRDefault="0024092A" w14:paraId="18792B70" w14:textId="6AE236B4">
      <w:pPr>
        <w:pBdr>
          <w:top w:val="nil"/>
          <w:left w:val="nil"/>
          <w:bottom w:val="nil"/>
          <w:right w:val="nil"/>
          <w:between w:val="nil"/>
        </w:pBdr>
        <w:spacing w:line="360" w:lineRule="auto"/>
        <w:ind w:firstLine="720"/>
      </w:pPr>
      <w:r>
        <w:lastRenderedPageBreak/>
        <w:t>Siguiendo la misma línea</w:t>
      </w:r>
      <w:r w:rsidR="00196463">
        <w:t xml:space="preserve">, </w:t>
      </w:r>
      <w:r w:rsidRPr="00481820" w:rsidR="009D4CA6">
        <w:t xml:space="preserve">Echeverri </w:t>
      </w:r>
      <w:r w:rsidR="00B72CB3">
        <w:t xml:space="preserve">&amp; Espitia </w:t>
      </w:r>
      <w:r w:rsidRPr="00481820" w:rsidR="009D4CA6">
        <w:t>(2020)</w:t>
      </w:r>
      <w:r w:rsidR="00196463">
        <w:t xml:space="preserve">, </w:t>
      </w:r>
      <w:r w:rsidRPr="00481820" w:rsidR="009D4CA6">
        <w:t>en su estudio busca</w:t>
      </w:r>
      <w:r w:rsidR="00791798">
        <w:t>n</w:t>
      </w:r>
      <w:r w:rsidRPr="00481820" w:rsidR="009D4CA6">
        <w:t xml:space="preserve"> determinar las afectaciones derivadas del trabajo reorganizado por la pandemia del Covid-19 sobre la CVL</w:t>
      </w:r>
      <w:r w:rsidR="00F4767A">
        <w:t>; c</w:t>
      </w:r>
      <w:r w:rsidRPr="00481820" w:rsidR="009D4CA6">
        <w:t>oncluyen</w:t>
      </w:r>
      <w:r w:rsidR="006F0572">
        <w:t>do,</w:t>
      </w:r>
      <w:r w:rsidRPr="00481820" w:rsidR="009D4CA6">
        <w:t xml:space="preserve"> entre otros aspectos</w:t>
      </w:r>
      <w:r w:rsidR="006F0572">
        <w:t>,</w:t>
      </w:r>
      <w:r w:rsidRPr="00481820" w:rsidR="009D4CA6">
        <w:t xml:space="preserve"> que</w:t>
      </w:r>
      <w:r w:rsidR="006F0572">
        <w:t xml:space="preserve"> </w:t>
      </w:r>
      <w:r w:rsidRPr="00481820" w:rsidR="009D4CA6">
        <w:t>dicha afectación se hace visible en el exceso de trabajo realizado por los trabajadores de forma remota desde los hogares, hecho que afecta la CVL de esta población colombiana que opera en el sector petrolero</w:t>
      </w:r>
      <w:r w:rsidR="00F4767A">
        <w:t>. D</w:t>
      </w:r>
      <w:r w:rsidRPr="00481820" w:rsidR="009D4CA6">
        <w:t>e igual manera</w:t>
      </w:r>
      <w:r w:rsidR="00B72CB3">
        <w:t>,</w:t>
      </w:r>
      <w:r w:rsidRPr="00481820" w:rsidR="009D4CA6">
        <w:t xml:space="preserve"> en la investigación realizada en Transelca se evidencia como un alto porcentaje de trabajadores manifiestan que su jornada de trabajo en el marco del Covid</w:t>
      </w:r>
      <w:r w:rsidR="005E54EC">
        <w:t>-</w:t>
      </w:r>
      <w:r w:rsidRPr="00481820" w:rsidR="009D4CA6">
        <w:t xml:space="preserve">19 se ha incrementado, que con frecuencia reciben solicitudes laborales fuera de su horario </w:t>
      </w:r>
      <w:r w:rsidR="00791798">
        <w:t>de trabajo</w:t>
      </w:r>
      <w:r w:rsidRPr="00481820" w:rsidR="009D4CA6">
        <w:t xml:space="preserve"> y que no pueden hacer uso adecuado de sus tiempos libres</w:t>
      </w:r>
      <w:r w:rsidR="00F4767A">
        <w:t>; p</w:t>
      </w:r>
      <w:r w:rsidR="006F0572">
        <w:t>or lo que e</w:t>
      </w:r>
      <w:r w:rsidRPr="00481820" w:rsidR="009D4CA6">
        <w:t>s evidente c</w:t>
      </w:r>
      <w:r w:rsidR="006F0572">
        <w:t>ó</w:t>
      </w:r>
      <w:r w:rsidRPr="00481820" w:rsidR="009D4CA6">
        <w:t xml:space="preserve">mo los resultados de estos </w:t>
      </w:r>
      <w:r w:rsidR="006F0572">
        <w:t xml:space="preserve">dos </w:t>
      </w:r>
      <w:r w:rsidRPr="00481820" w:rsidR="009D4CA6">
        <w:t>estudios muestran total coherencia frente al impacto del Covid</w:t>
      </w:r>
      <w:r w:rsidR="005E54EC">
        <w:t>-</w:t>
      </w:r>
      <w:r w:rsidRPr="00481820" w:rsidR="009D4CA6">
        <w:t xml:space="preserve">19 en la CVL </w:t>
      </w:r>
      <w:r w:rsidR="005E54EC">
        <w:t xml:space="preserve">en </w:t>
      </w:r>
      <w:r w:rsidR="00D562AB">
        <w:t>amb</w:t>
      </w:r>
      <w:r w:rsidR="005E54EC">
        <w:t xml:space="preserve">as </w:t>
      </w:r>
      <w:r w:rsidRPr="00481820" w:rsidR="009D4CA6">
        <w:t>empresas</w:t>
      </w:r>
      <w:r w:rsidR="00791798">
        <w:t>,</w:t>
      </w:r>
      <w:r w:rsidRPr="00481820" w:rsidR="009D4CA6">
        <w:t xml:space="preserve"> con amplias similitudes en la vivencia de los trabajadores y en el impacto organizacional.</w:t>
      </w:r>
    </w:p>
    <w:p w:rsidR="009D4CA6" w:rsidP="009D4CA6" w:rsidRDefault="0024092A" w14:paraId="7B842533" w14:textId="079A0224">
      <w:pPr>
        <w:pBdr>
          <w:top w:val="nil"/>
          <w:left w:val="nil"/>
          <w:bottom w:val="nil"/>
          <w:right w:val="nil"/>
          <w:between w:val="nil"/>
        </w:pBdr>
        <w:spacing w:line="360" w:lineRule="auto"/>
        <w:ind w:firstLine="720"/>
      </w:pPr>
      <w:r>
        <w:t xml:space="preserve">Validando de igual manera, el estudio de </w:t>
      </w:r>
      <w:r w:rsidRPr="00481820" w:rsidR="009D4CA6">
        <w:t>Kim y Ryu</w:t>
      </w:r>
      <w:r w:rsidR="00CD2231">
        <w:t xml:space="preserve"> </w:t>
      </w:r>
      <w:r w:rsidRPr="00CD2231" w:rsidR="00CD2231">
        <w:t xml:space="preserve">(como se citó en Cruz, 2018, p.62), </w:t>
      </w:r>
      <w:r w:rsidRPr="00481820" w:rsidR="009D4CA6">
        <w:t>defin</w:t>
      </w:r>
      <w:r w:rsidRPr="00405AEE" w:rsidR="009D4CA6">
        <w:t>en lo importante que es relacionar la salud física y mental del trabajador haciendo que esto influya positivamente en la calidad de vida laboral</w:t>
      </w:r>
      <w:r w:rsidR="00791798">
        <w:t>. A</w:t>
      </w:r>
      <w:r w:rsidRPr="00405AEE" w:rsidR="009D4CA6">
        <w:t xml:space="preserve">l </w:t>
      </w:r>
      <w:r w:rsidR="009D4CA6">
        <w:t>analizar y contrastar este planteamiento a la luz de</w:t>
      </w:r>
      <w:r w:rsidRPr="00405AEE" w:rsidR="009D4CA6">
        <w:t xml:space="preserve"> los resultados </w:t>
      </w:r>
      <w:r w:rsidR="009D4CA6">
        <w:t xml:space="preserve">de la investigación, </w:t>
      </w:r>
      <w:r w:rsidRPr="00405AEE" w:rsidR="009D4CA6">
        <w:t xml:space="preserve">se evidencia </w:t>
      </w:r>
      <w:r w:rsidR="009D4CA6">
        <w:t xml:space="preserve">como </w:t>
      </w:r>
      <w:r w:rsidRPr="00405AEE" w:rsidR="009D4CA6">
        <w:t xml:space="preserve">un alto porcentaje </w:t>
      </w:r>
      <w:r w:rsidR="009D4CA6">
        <w:t xml:space="preserve">de trabajadores señala que </w:t>
      </w:r>
      <w:r w:rsidRPr="00405AEE" w:rsidR="009D4CA6">
        <w:t xml:space="preserve">sus jornadas laborales </w:t>
      </w:r>
      <w:r w:rsidR="009D4CA6">
        <w:t xml:space="preserve">ahora son </w:t>
      </w:r>
      <w:r w:rsidRPr="00405AEE" w:rsidR="009D4CA6">
        <w:t>superior</w:t>
      </w:r>
      <w:r w:rsidR="009D4CA6">
        <w:t>es</w:t>
      </w:r>
      <w:r w:rsidRPr="00405AEE" w:rsidR="009D4CA6">
        <w:t xml:space="preserve"> a lo habitual</w:t>
      </w:r>
      <w:r w:rsidR="00F4767A">
        <w:t>; l</w:t>
      </w:r>
      <w:r w:rsidR="009D4CA6">
        <w:t xml:space="preserve">o cual </w:t>
      </w:r>
      <w:r w:rsidRPr="00405AEE" w:rsidR="009D4CA6">
        <w:t>ocasiona que no tenga</w:t>
      </w:r>
      <w:r w:rsidR="009D4CA6">
        <w:t>n</w:t>
      </w:r>
      <w:r w:rsidRPr="00405AEE" w:rsidR="009D4CA6">
        <w:t xml:space="preserve"> un tiempo para realizar actividades diferentes a lo laboral</w:t>
      </w:r>
      <w:r w:rsidR="009D4CA6">
        <w:t>,</w:t>
      </w:r>
      <w:r w:rsidRPr="00405AEE" w:rsidR="009D4CA6">
        <w:t xml:space="preserve"> como ejercitar su cuerpo, tiempo en familia y recreación</w:t>
      </w:r>
      <w:r w:rsidR="009D4CA6">
        <w:t>, aspectos que tienen incidencia directa en su salud tanto física como mental</w:t>
      </w:r>
      <w:r w:rsidRPr="00405AEE" w:rsidR="009D4CA6">
        <w:t>.</w:t>
      </w:r>
      <w:r w:rsidR="009D4CA6">
        <w:t xml:space="preserve"> </w:t>
      </w:r>
    </w:p>
    <w:p w:rsidR="009D4CA6" w:rsidP="009D4CA6" w:rsidRDefault="009D4CA6" w14:paraId="17941A9A" w14:textId="5DA6AE01">
      <w:pPr>
        <w:pBdr>
          <w:top w:val="nil"/>
          <w:left w:val="nil"/>
          <w:bottom w:val="nil"/>
          <w:right w:val="nil"/>
          <w:between w:val="nil"/>
        </w:pBdr>
        <w:spacing w:line="360" w:lineRule="auto"/>
        <w:ind w:firstLine="720"/>
      </w:pPr>
      <w:r>
        <w:t>Al integrar todos estos elementos se teje la discusión en relación con la coherencia entre los postulados, los resultados y la intervención. Es válido señalar que</w:t>
      </w:r>
      <w:r w:rsidR="00B87C04">
        <w:t>,</w:t>
      </w:r>
      <w:r>
        <w:t xml:space="preserve"> así como el impacto del Covid</w:t>
      </w:r>
      <w:r w:rsidR="005E54EC">
        <w:t>-</w:t>
      </w:r>
      <w:r>
        <w:t xml:space="preserve">19 se ha dado de forma similar en el tema de </w:t>
      </w:r>
      <w:r w:rsidR="00FE76BB">
        <w:t xml:space="preserve">distimias -ansiedad </w:t>
      </w:r>
      <w:r>
        <w:t>y de forma diferencial en los demás aspectos</w:t>
      </w:r>
      <w:r w:rsidR="00791798">
        <w:t>,</w:t>
      </w:r>
      <w:r>
        <w:t xml:space="preserve"> la intervención debe ser acorde con las prioridades</w:t>
      </w:r>
      <w:r w:rsidR="00791798">
        <w:t xml:space="preserve">. </w:t>
      </w:r>
      <w:r w:rsidR="00F4767A">
        <w:t>L</w:t>
      </w:r>
      <w:r>
        <w:t>a empresa tiene un papel determinante al definir su plan de acción</w:t>
      </w:r>
      <w:r w:rsidR="00B87C04">
        <w:t>,</w:t>
      </w:r>
      <w:r>
        <w:t xml:space="preserve"> según los dos grupos a intervenir identificados</w:t>
      </w:r>
      <w:r w:rsidR="00B87C04">
        <w:t xml:space="preserve"> </w:t>
      </w:r>
      <w:r w:rsidR="00F4767A">
        <w:t xml:space="preserve">como </w:t>
      </w:r>
      <w:r w:rsidR="00B87C04">
        <w:t xml:space="preserve">el </w:t>
      </w:r>
      <w:r>
        <w:t>grupo</w:t>
      </w:r>
      <w:r w:rsidR="00B87C04">
        <w:t xml:space="preserve"> </w:t>
      </w:r>
      <w:r>
        <w:t xml:space="preserve">que requiere atención inmediata y </w:t>
      </w:r>
      <w:r w:rsidR="00B87C04">
        <w:t xml:space="preserve">el </w:t>
      </w:r>
      <w:r>
        <w:t>grupo que debe tener intervención a corto plazo</w:t>
      </w:r>
      <w:r w:rsidR="00B87C04">
        <w:t>. Por e</w:t>
      </w:r>
      <w:r w:rsidR="00F4767A">
        <w:t>nde</w:t>
      </w:r>
      <w:r w:rsidR="00B87C04">
        <w:t>,</w:t>
      </w:r>
      <w:r>
        <w:t xml:space="preserve"> </w:t>
      </w:r>
      <w:r w:rsidR="00B87C04">
        <w:t xml:space="preserve">la </w:t>
      </w:r>
      <w:r w:rsidR="003649BF">
        <w:t xml:space="preserve">labor </w:t>
      </w:r>
      <w:r>
        <w:t>debe dirigirse</w:t>
      </w:r>
      <w:r w:rsidR="00B87C04">
        <w:t>,</w:t>
      </w:r>
      <w:r>
        <w:t xml:space="preserve"> </w:t>
      </w:r>
      <w:r w:rsidR="00B87C04">
        <w:t xml:space="preserve">principalmente, </w:t>
      </w:r>
      <w:r>
        <w:t xml:space="preserve">en ambos grupos </w:t>
      </w:r>
      <w:r w:rsidR="00B87C04">
        <w:t>a</w:t>
      </w:r>
      <w:r>
        <w:t xml:space="preserve"> recobrar el bienestar, </w:t>
      </w:r>
      <w:r w:rsidR="00B87C04">
        <w:t xml:space="preserve">la </w:t>
      </w:r>
      <w:r>
        <w:t xml:space="preserve">armonía y </w:t>
      </w:r>
      <w:r w:rsidR="00B87C04">
        <w:t xml:space="preserve">la </w:t>
      </w:r>
      <w:r>
        <w:t>estabilidad en l</w:t>
      </w:r>
      <w:r w:rsidRPr="00405AEE">
        <w:t>os trabajadores de la empresa Transelca</w:t>
      </w:r>
      <w:r w:rsidR="00B87C04">
        <w:t>,</w:t>
      </w:r>
      <w:r w:rsidRPr="00405AEE">
        <w:t xml:space="preserve"> </w:t>
      </w:r>
      <w:r>
        <w:t xml:space="preserve">a través de la gestión oportuna e integral de los </w:t>
      </w:r>
      <w:r w:rsidRPr="00405AEE">
        <w:t>resultados</w:t>
      </w:r>
      <w:r>
        <w:t>, mejorando así la percepción de su CVL.</w:t>
      </w:r>
    </w:p>
    <w:p w:rsidRPr="0019795F" w:rsidR="00BA716D" w:rsidP="00BA716D" w:rsidRDefault="00BA716D" w14:paraId="5F881A71" w14:textId="77777777">
      <w:pPr>
        <w:pStyle w:val="Ttulo1"/>
      </w:pPr>
      <w:bookmarkStart w:name="_Toc9501980" w:id="52"/>
      <w:bookmarkStart w:name="_Toc59125064" w:id="53"/>
      <w:r w:rsidRPr="0019795F">
        <w:lastRenderedPageBreak/>
        <w:t>Conclusiones.</w:t>
      </w:r>
      <w:bookmarkEnd w:id="52"/>
      <w:bookmarkEnd w:id="53"/>
    </w:p>
    <w:p w:rsidR="0066553E" w:rsidP="0066553E" w:rsidRDefault="003735C4" w14:paraId="1D5ACF0D" w14:textId="77777777">
      <w:pPr>
        <w:numPr>
          <w:ilvl w:val="12"/>
          <w:numId w:val="0"/>
        </w:numPr>
        <w:snapToGrid w:val="0"/>
        <w:spacing w:line="360" w:lineRule="auto"/>
        <w:ind w:firstLine="720"/>
        <w:rPr>
          <w:color w:val="000000" w:themeColor="text1"/>
        </w:rPr>
      </w:pPr>
      <w:r w:rsidRPr="0019795F">
        <w:rPr>
          <w:color w:val="000000" w:themeColor="text1"/>
        </w:rPr>
        <w:t xml:space="preserve">La investigación permite determinar que en la empresa Transelca se ha dado un impacto variable </w:t>
      </w:r>
      <w:r w:rsidRPr="0019795F" w:rsidR="00C90EE6">
        <w:rPr>
          <w:color w:val="000000" w:themeColor="text1"/>
        </w:rPr>
        <w:t xml:space="preserve">en salud mental, CVL y uso de estrategias de afrontamiento, que incide </w:t>
      </w:r>
      <w:r w:rsidRPr="0019795F">
        <w:rPr>
          <w:color w:val="000000" w:themeColor="text1"/>
        </w:rPr>
        <w:t xml:space="preserve">tanto en los trabajadores como en la </w:t>
      </w:r>
      <w:r w:rsidRPr="0019795F" w:rsidR="00C90EE6">
        <w:rPr>
          <w:color w:val="000000" w:themeColor="text1"/>
        </w:rPr>
        <w:t>organización</w:t>
      </w:r>
      <w:r w:rsidRPr="0019795F" w:rsidR="00DE34A3">
        <w:rPr>
          <w:color w:val="000000" w:themeColor="text1"/>
        </w:rPr>
        <w:t>.</w:t>
      </w:r>
      <w:r w:rsidRPr="0019795F" w:rsidR="00C90EE6">
        <w:rPr>
          <w:color w:val="000000" w:themeColor="text1"/>
        </w:rPr>
        <w:t xml:space="preserve"> Al respecto se definen los grupos a intervenir según su necesidad inmediata, a corto o mediano plazo; así como también se establecen los componentes prioritarios de dicha intervención. Con esta información debe elaborarse un plan de trabajo empresarial orientado al restablecimiento del equilibrio personal y organizacional.</w:t>
      </w:r>
      <w:r w:rsidR="00C90EE6">
        <w:rPr>
          <w:color w:val="000000" w:themeColor="text1"/>
        </w:rPr>
        <w:t xml:space="preserve"> </w:t>
      </w:r>
    </w:p>
    <w:p w:rsidR="00097EFC" w:rsidP="00097EFC" w:rsidRDefault="0066553E" w14:paraId="371BE266" w14:textId="701CA151">
      <w:pPr>
        <w:numPr>
          <w:ilvl w:val="12"/>
          <w:numId w:val="0"/>
        </w:numPr>
        <w:snapToGrid w:val="0"/>
        <w:spacing w:line="360" w:lineRule="auto"/>
        <w:ind w:firstLine="720"/>
      </w:pPr>
      <w:r>
        <w:rPr>
          <w:color w:val="000000" w:themeColor="text1"/>
        </w:rPr>
        <w:t>Frente al impacto directo sobre los trabajadores</w:t>
      </w:r>
      <w:r w:rsidR="002D21D7">
        <w:rPr>
          <w:color w:val="000000" w:themeColor="text1"/>
        </w:rPr>
        <w:t xml:space="preserve"> de Transelca</w:t>
      </w:r>
      <w:r>
        <w:rPr>
          <w:color w:val="000000" w:themeColor="text1"/>
        </w:rPr>
        <w:t xml:space="preserve">, se </w:t>
      </w:r>
      <w:r>
        <w:t>concluye que éste se ha dado</w:t>
      </w:r>
      <w:r w:rsidR="002F3238">
        <w:t>,</w:t>
      </w:r>
      <w:r>
        <w:t xml:space="preserve"> en primera instancia</w:t>
      </w:r>
      <w:r w:rsidR="002F3238">
        <w:t>,</w:t>
      </w:r>
      <w:r>
        <w:t xml:space="preserve"> en el campo emocional y de salud mental, siendo el tema de </w:t>
      </w:r>
      <w:r w:rsidR="00FE76BB">
        <w:t xml:space="preserve">distimias – ansiedad </w:t>
      </w:r>
      <w:r>
        <w:t>el más crítico, mientras que la depresión</w:t>
      </w:r>
      <w:r w:rsidR="00FE76BB">
        <w:t xml:space="preserve"> y el estrés postraumático </w:t>
      </w:r>
      <w:r>
        <w:t>tiene</w:t>
      </w:r>
      <w:r w:rsidR="00FE76BB">
        <w:t>n</w:t>
      </w:r>
      <w:r>
        <w:t xml:space="preserve"> un menor nivel de afectación; en segunda instancia</w:t>
      </w:r>
      <w:r w:rsidR="002F3238">
        <w:t>,</w:t>
      </w:r>
      <w:r>
        <w:t xml:space="preserve"> el impacto se ha dado en la CVL con aspectos puntuales por intervenir.</w:t>
      </w:r>
      <w:r w:rsidR="002D21D7">
        <w:t xml:space="preserve"> </w:t>
      </w:r>
    </w:p>
    <w:p w:rsidR="00097EFC" w:rsidP="00097EFC" w:rsidRDefault="00097EFC" w14:paraId="6BBD92D6" w14:textId="4C94ECC5">
      <w:pPr>
        <w:numPr>
          <w:ilvl w:val="12"/>
          <w:numId w:val="0"/>
        </w:numPr>
        <w:snapToGrid w:val="0"/>
        <w:spacing w:line="360" w:lineRule="auto"/>
        <w:ind w:firstLine="720"/>
      </w:pPr>
      <w:r>
        <w:t xml:space="preserve">El estudio permite concluir frente al estado actual de la CVL de Transelca que se </w:t>
      </w:r>
      <w:r w:rsidRPr="00F52484">
        <w:t xml:space="preserve">identifica el impacto </w:t>
      </w:r>
      <w:r>
        <w:t>del Covid</w:t>
      </w:r>
      <w:r w:rsidR="005E54EC">
        <w:t>-</w:t>
      </w:r>
      <w:r>
        <w:t xml:space="preserve">19 puntualmente </w:t>
      </w:r>
      <w:r w:rsidRPr="00F52484">
        <w:t>en tres aspectos: El primer aspecto   muestra que los trabajadores se han visto afectados por la extensión de la jornada laboral que el teletrabajo ha producido</w:t>
      </w:r>
      <w:r>
        <w:t>; po</w:t>
      </w:r>
      <w:r w:rsidRPr="00F52484">
        <w:t>r la solicitud de tareas laborales en tiempos de descanso</w:t>
      </w:r>
      <w:r>
        <w:t xml:space="preserve">, por </w:t>
      </w:r>
      <w:r w:rsidRPr="00F52484">
        <w:t xml:space="preserve">dificultad para diferenciar los tiempos de trabajo y descanso en el contexto de la pandemia </w:t>
      </w:r>
      <w:r>
        <w:t xml:space="preserve">y por las exigencias de las nuevas formas de trabajo. Estos aspectos </w:t>
      </w:r>
      <w:r w:rsidRPr="00F52484">
        <w:t>afecta</w:t>
      </w:r>
      <w:r>
        <w:t xml:space="preserve">n la percepción de la </w:t>
      </w:r>
      <w:r w:rsidRPr="00F52484">
        <w:t xml:space="preserve">calidad de vida laboral </w:t>
      </w:r>
      <w:r>
        <w:t xml:space="preserve">por parte </w:t>
      </w:r>
      <w:r w:rsidRPr="00F52484">
        <w:t>de los trabajadores.</w:t>
      </w:r>
    </w:p>
    <w:p w:rsidRPr="00F52484" w:rsidR="00F3265C" w:rsidP="00097EFC" w:rsidRDefault="00F3265C" w14:paraId="2C242377" w14:textId="50B0204D">
      <w:pPr>
        <w:numPr>
          <w:ilvl w:val="12"/>
          <w:numId w:val="0"/>
        </w:numPr>
        <w:snapToGrid w:val="0"/>
        <w:spacing w:line="360" w:lineRule="auto"/>
        <w:ind w:firstLine="720"/>
      </w:pPr>
      <w:r>
        <w:t xml:space="preserve">Se concluye además que las estrategias de afrontamiento utilizadas por los trabajadores en su mayoría han sido adecuadas y les han permitido enfrentar la crisis minimizando su impacto; sin </w:t>
      </w:r>
      <w:r w:rsidR="0077060D">
        <w:t>embargo,</w:t>
      </w:r>
      <w:r>
        <w:t xml:space="preserve"> se deben intervenir, fortalecer y/o desarrollar en otros casos </w:t>
      </w:r>
      <w:r w:rsidR="0077060D">
        <w:t xml:space="preserve">para </w:t>
      </w:r>
      <w:r>
        <w:t xml:space="preserve">su optima </w:t>
      </w:r>
      <w:r w:rsidR="0077060D">
        <w:t>utilización y despliegue</w:t>
      </w:r>
      <w:r>
        <w:t xml:space="preserve">. </w:t>
      </w:r>
    </w:p>
    <w:p w:rsidR="00097EFC" w:rsidP="00097EFC" w:rsidRDefault="00097EFC" w14:paraId="2007F137" w14:textId="77777777">
      <w:pPr>
        <w:numPr>
          <w:ilvl w:val="12"/>
          <w:numId w:val="0"/>
        </w:numPr>
        <w:snapToGrid w:val="0"/>
        <w:spacing w:line="360" w:lineRule="auto"/>
        <w:ind w:firstLine="720"/>
      </w:pPr>
    </w:p>
    <w:p w:rsidRPr="005B1499" w:rsidR="00BA716D" w:rsidP="00BA716D" w:rsidRDefault="00BA716D" w14:paraId="1F249362" w14:textId="77777777">
      <w:pPr>
        <w:pStyle w:val="Ttulo1"/>
      </w:pPr>
      <w:bookmarkStart w:name="_Toc9501981" w:id="54"/>
      <w:bookmarkStart w:name="_Toc59125065" w:id="55"/>
      <w:r>
        <w:t>Limitaciones</w:t>
      </w:r>
      <w:r w:rsidRPr="00A11A8D">
        <w:t>.</w:t>
      </w:r>
      <w:bookmarkEnd w:id="54"/>
      <w:bookmarkEnd w:id="55"/>
    </w:p>
    <w:p w:rsidRPr="0077060D" w:rsidR="005E6515" w:rsidP="00BA716D" w:rsidRDefault="005E6515" w14:paraId="4A4EFD85" w14:textId="0400736A">
      <w:pPr>
        <w:numPr>
          <w:ilvl w:val="12"/>
          <w:numId w:val="0"/>
        </w:numPr>
        <w:snapToGrid w:val="0"/>
        <w:spacing w:line="360" w:lineRule="auto"/>
        <w:ind w:firstLine="720"/>
        <w:rPr>
          <w:color w:val="000000" w:themeColor="text1"/>
        </w:rPr>
      </w:pPr>
      <w:r w:rsidRPr="0077060D">
        <w:rPr>
          <w:color w:val="000000" w:themeColor="text1"/>
        </w:rPr>
        <w:t xml:space="preserve">Al analizar las </w:t>
      </w:r>
      <w:r w:rsidRPr="0077060D" w:rsidR="00BA716D">
        <w:rPr>
          <w:color w:val="000000" w:themeColor="text1"/>
        </w:rPr>
        <w:t>restricciones encontradas</w:t>
      </w:r>
      <w:r w:rsidR="002F3238">
        <w:rPr>
          <w:color w:val="000000" w:themeColor="text1"/>
        </w:rPr>
        <w:t>,</w:t>
      </w:r>
      <w:r w:rsidRPr="0077060D" w:rsidR="00BA716D">
        <w:rPr>
          <w:color w:val="000000" w:themeColor="text1"/>
        </w:rPr>
        <w:t xml:space="preserve"> </w:t>
      </w:r>
      <w:r w:rsidRPr="0077060D">
        <w:rPr>
          <w:color w:val="000000" w:themeColor="text1"/>
        </w:rPr>
        <w:t xml:space="preserve">es viable señalar la actualidad </w:t>
      </w:r>
      <w:r w:rsidR="002F3238">
        <w:rPr>
          <w:color w:val="000000" w:themeColor="text1"/>
        </w:rPr>
        <w:t xml:space="preserve">misma </w:t>
      </w:r>
      <w:r w:rsidRPr="0077060D">
        <w:rPr>
          <w:color w:val="000000" w:themeColor="text1"/>
        </w:rPr>
        <w:t>del tema, que genera una condición ambigua frente a la información</w:t>
      </w:r>
      <w:r w:rsidR="002F3238">
        <w:rPr>
          <w:color w:val="000000" w:themeColor="text1"/>
        </w:rPr>
        <w:t xml:space="preserve"> </w:t>
      </w:r>
      <w:r w:rsidRPr="0077060D">
        <w:rPr>
          <w:color w:val="000000" w:themeColor="text1"/>
        </w:rPr>
        <w:t xml:space="preserve">que fluye </w:t>
      </w:r>
      <w:r w:rsidR="002F3238">
        <w:rPr>
          <w:color w:val="000000" w:themeColor="text1"/>
        </w:rPr>
        <w:t>al</w:t>
      </w:r>
      <w:r w:rsidRPr="0077060D">
        <w:rPr>
          <w:color w:val="000000" w:themeColor="text1"/>
        </w:rPr>
        <w:t xml:space="preserve"> obtener</w:t>
      </w:r>
      <w:r w:rsidR="002F3238">
        <w:rPr>
          <w:color w:val="000000" w:themeColor="text1"/>
        </w:rPr>
        <w:t xml:space="preserve"> </w:t>
      </w:r>
      <w:r w:rsidRPr="0077060D">
        <w:rPr>
          <w:color w:val="000000" w:themeColor="text1"/>
        </w:rPr>
        <w:t xml:space="preserve">poca con aval científico y mucha </w:t>
      </w:r>
      <w:r w:rsidR="002F3238">
        <w:rPr>
          <w:color w:val="000000" w:themeColor="text1"/>
        </w:rPr>
        <w:t xml:space="preserve">sin aval alguno, </w:t>
      </w:r>
      <w:r w:rsidRPr="0077060D">
        <w:rPr>
          <w:color w:val="000000" w:themeColor="text1"/>
        </w:rPr>
        <w:t>que podría catalogarse como t</w:t>
      </w:r>
      <w:r w:rsidR="002F3238">
        <w:rPr>
          <w:color w:val="000000" w:themeColor="text1"/>
        </w:rPr>
        <w:t>ó</w:t>
      </w:r>
      <w:r w:rsidRPr="0077060D">
        <w:rPr>
          <w:color w:val="000000" w:themeColor="text1"/>
        </w:rPr>
        <w:t>xica</w:t>
      </w:r>
      <w:r w:rsidR="002F3238">
        <w:rPr>
          <w:color w:val="000000" w:themeColor="text1"/>
        </w:rPr>
        <w:t xml:space="preserve">. </w:t>
      </w:r>
      <w:r w:rsidR="002F3238">
        <w:rPr>
          <w:color w:val="000000" w:themeColor="text1"/>
        </w:rPr>
        <w:lastRenderedPageBreak/>
        <w:t>E</w:t>
      </w:r>
      <w:r w:rsidRPr="0077060D">
        <w:rPr>
          <w:color w:val="000000" w:themeColor="text1"/>
        </w:rPr>
        <w:t>sta situación obliga al grupo a ser muy exigente y validar tanto las fuentes como los contenidos antes de asumir tomarlos como aportes e incluirlos en el estudio</w:t>
      </w:r>
      <w:r w:rsidRPr="0077060D" w:rsidR="007240B3">
        <w:rPr>
          <w:color w:val="000000" w:themeColor="text1"/>
        </w:rPr>
        <w:t xml:space="preserve">. </w:t>
      </w:r>
    </w:p>
    <w:p w:rsidRPr="00FF773E" w:rsidR="00BA716D" w:rsidP="00BA716D" w:rsidRDefault="007240B3" w14:paraId="5936D0AB" w14:textId="56CD88B7">
      <w:pPr>
        <w:numPr>
          <w:ilvl w:val="12"/>
          <w:numId w:val="0"/>
        </w:numPr>
        <w:snapToGrid w:val="0"/>
        <w:spacing w:line="360" w:lineRule="auto"/>
        <w:ind w:firstLine="720"/>
        <w:rPr>
          <w:color w:val="000000" w:themeColor="text1"/>
        </w:rPr>
      </w:pPr>
      <w:r w:rsidRPr="0077060D">
        <w:rPr>
          <w:color w:val="000000" w:themeColor="text1"/>
        </w:rPr>
        <w:t>Así mismo</w:t>
      </w:r>
      <w:r w:rsidR="00246425">
        <w:rPr>
          <w:color w:val="000000" w:themeColor="text1"/>
        </w:rPr>
        <w:t>,</w:t>
      </w:r>
      <w:r w:rsidRPr="0077060D">
        <w:rPr>
          <w:color w:val="000000" w:themeColor="text1"/>
        </w:rPr>
        <w:t xml:space="preserve"> </w:t>
      </w:r>
      <w:r w:rsidRPr="0077060D" w:rsidR="005E6515">
        <w:rPr>
          <w:color w:val="000000" w:themeColor="text1"/>
        </w:rPr>
        <w:t xml:space="preserve">el coordinar los tiempos </w:t>
      </w:r>
      <w:r w:rsidR="00246425">
        <w:rPr>
          <w:color w:val="000000" w:themeColor="text1"/>
        </w:rPr>
        <w:t>estipulados</w:t>
      </w:r>
      <w:r w:rsidRPr="0077060D" w:rsidR="005E6515">
        <w:rPr>
          <w:color w:val="000000" w:themeColor="text1"/>
        </w:rPr>
        <w:t xml:space="preserve"> por el Politécnico Grancolombiano para las entregas y los definidos por la empresa donde se aplica la investigación, para cumplir todos los requisitos administrativos de la organización, generó ciert</w:t>
      </w:r>
      <w:r w:rsidRPr="0077060D">
        <w:rPr>
          <w:color w:val="000000" w:themeColor="text1"/>
        </w:rPr>
        <w:t>o</w:t>
      </w:r>
      <w:r w:rsidRPr="0077060D" w:rsidR="005E6515">
        <w:rPr>
          <w:color w:val="000000" w:themeColor="text1"/>
        </w:rPr>
        <w:t>s</w:t>
      </w:r>
      <w:r w:rsidRPr="0077060D">
        <w:rPr>
          <w:color w:val="000000" w:themeColor="text1"/>
        </w:rPr>
        <w:t xml:space="preserve"> inconvenientes</w:t>
      </w:r>
      <w:r w:rsidR="00253EC8">
        <w:rPr>
          <w:color w:val="000000" w:themeColor="text1"/>
        </w:rPr>
        <w:t>;</w:t>
      </w:r>
      <w:r w:rsidRPr="0077060D">
        <w:rPr>
          <w:color w:val="000000" w:themeColor="text1"/>
        </w:rPr>
        <w:t xml:space="preserve"> </w:t>
      </w:r>
      <w:r w:rsidR="00246425">
        <w:rPr>
          <w:color w:val="000000" w:themeColor="text1"/>
        </w:rPr>
        <w:t>los cuales</w:t>
      </w:r>
      <w:r w:rsidRPr="0077060D">
        <w:rPr>
          <w:color w:val="000000" w:themeColor="text1"/>
        </w:rPr>
        <w:t xml:space="preserve"> fueron sorteados asertivamente</w:t>
      </w:r>
      <w:r w:rsidR="00253EC8">
        <w:rPr>
          <w:color w:val="000000" w:themeColor="text1"/>
        </w:rPr>
        <w:t>,</w:t>
      </w:r>
      <w:r w:rsidRPr="0077060D">
        <w:rPr>
          <w:color w:val="000000" w:themeColor="text1"/>
        </w:rPr>
        <w:t xml:space="preserve"> pasando de la limitación al reto, en un proceso creativo e interesante que facilit</w:t>
      </w:r>
      <w:r w:rsidR="00253EC8">
        <w:rPr>
          <w:color w:val="000000" w:themeColor="text1"/>
        </w:rPr>
        <w:t>ó</w:t>
      </w:r>
      <w:r w:rsidRPr="0077060D">
        <w:rPr>
          <w:color w:val="000000" w:themeColor="text1"/>
        </w:rPr>
        <w:t xml:space="preserve"> llegar a la meta.</w:t>
      </w:r>
    </w:p>
    <w:p w:rsidR="00BA716D" w:rsidP="00BA716D" w:rsidRDefault="00BA716D" w14:paraId="26F0278F" w14:textId="77777777">
      <w:pPr>
        <w:numPr>
          <w:ilvl w:val="12"/>
          <w:numId w:val="0"/>
        </w:numPr>
        <w:snapToGrid w:val="0"/>
        <w:spacing w:line="360" w:lineRule="auto"/>
      </w:pPr>
    </w:p>
    <w:p w:rsidRPr="005B1499" w:rsidR="00BA716D" w:rsidP="00BA716D" w:rsidRDefault="00BA716D" w14:paraId="662A60F4" w14:textId="77777777">
      <w:pPr>
        <w:pStyle w:val="Ttulo1"/>
      </w:pPr>
      <w:bookmarkStart w:name="_Toc9501982" w:id="56"/>
      <w:bookmarkStart w:name="_Toc59125066" w:id="57"/>
      <w:r>
        <w:t>Recomendaciones</w:t>
      </w:r>
      <w:r w:rsidRPr="00A11A8D">
        <w:t>.</w:t>
      </w:r>
      <w:bookmarkEnd w:id="56"/>
      <w:bookmarkEnd w:id="57"/>
    </w:p>
    <w:p w:rsidR="007C5390" w:rsidP="00CC1086" w:rsidRDefault="00D86A63" w14:paraId="72CFE591" w14:textId="36F89970">
      <w:pPr>
        <w:numPr>
          <w:ilvl w:val="12"/>
          <w:numId w:val="0"/>
        </w:numPr>
        <w:snapToGrid w:val="0"/>
        <w:spacing w:line="360" w:lineRule="auto"/>
        <w:ind w:firstLine="720"/>
        <w:rPr>
          <w:color w:val="000000" w:themeColor="text1"/>
        </w:rPr>
      </w:pPr>
      <w:r>
        <w:rPr>
          <w:color w:val="000000" w:themeColor="text1"/>
        </w:rPr>
        <w:t>Inicialmente, s</w:t>
      </w:r>
      <w:r w:rsidRPr="0090379E" w:rsidR="008B0B9C">
        <w:rPr>
          <w:color w:val="000000" w:themeColor="text1"/>
        </w:rPr>
        <w:t xml:space="preserve">e recomienda a Transelca definir un plan de acción con un abordaje integral y el </w:t>
      </w:r>
      <w:r w:rsidRPr="00D45B1C" w:rsidR="008B0B9C">
        <w:rPr>
          <w:color w:val="000000" w:themeColor="text1"/>
        </w:rPr>
        <w:t xml:space="preserve">desarrollo de grupos focales diferenciados por grupos de interés según el impacto, comenzando por los 10 trabajadores que requieren atención inmediata para </w:t>
      </w:r>
      <w:r w:rsidRPr="00D45B1C" w:rsidR="0066470F">
        <w:rPr>
          <w:color w:val="000000" w:themeColor="text1"/>
        </w:rPr>
        <w:t xml:space="preserve">conocer </w:t>
      </w:r>
      <w:r w:rsidRPr="00D45B1C" w:rsidR="00DE34A3">
        <w:rPr>
          <w:color w:val="000000" w:themeColor="text1"/>
        </w:rPr>
        <w:t>más</w:t>
      </w:r>
      <w:r w:rsidRPr="00D45B1C" w:rsidR="0066470F">
        <w:rPr>
          <w:color w:val="000000" w:themeColor="text1"/>
        </w:rPr>
        <w:t xml:space="preserve"> detalles del impacto sobre los componentes específicos</w:t>
      </w:r>
      <w:r w:rsidRPr="0090379E" w:rsidR="0066470F">
        <w:rPr>
          <w:color w:val="000000" w:themeColor="text1"/>
        </w:rPr>
        <w:t xml:space="preserve"> que deben intervenirse</w:t>
      </w:r>
      <w:r w:rsidR="00CC1086">
        <w:rPr>
          <w:color w:val="000000" w:themeColor="text1"/>
        </w:rPr>
        <w:t xml:space="preserve">. </w:t>
      </w:r>
      <w:r>
        <w:rPr>
          <w:color w:val="000000" w:themeColor="text1"/>
        </w:rPr>
        <w:t>De igual manera</w:t>
      </w:r>
      <w:r w:rsidR="004A6859">
        <w:rPr>
          <w:color w:val="000000" w:themeColor="text1"/>
        </w:rPr>
        <w:t>, c</w:t>
      </w:r>
      <w:r w:rsidRPr="0090379E" w:rsidR="0066470F">
        <w:rPr>
          <w:color w:val="000000" w:themeColor="text1"/>
        </w:rPr>
        <w:t xml:space="preserve">on los 61 trabajadores que requieren atención a corto plazo, </w:t>
      </w:r>
      <w:r w:rsidR="0044075D">
        <w:rPr>
          <w:color w:val="000000" w:themeColor="text1"/>
        </w:rPr>
        <w:t xml:space="preserve">se </w:t>
      </w:r>
      <w:r w:rsidR="002E4612">
        <w:rPr>
          <w:color w:val="000000" w:themeColor="text1"/>
        </w:rPr>
        <w:t xml:space="preserve">deben </w:t>
      </w:r>
      <w:r w:rsidRPr="0090379E" w:rsidR="0066470F">
        <w:rPr>
          <w:color w:val="000000" w:themeColor="text1"/>
        </w:rPr>
        <w:t>organiza</w:t>
      </w:r>
      <w:r w:rsidR="00CC1086">
        <w:rPr>
          <w:color w:val="000000" w:themeColor="text1"/>
        </w:rPr>
        <w:t>r</w:t>
      </w:r>
      <w:r w:rsidR="002E4612">
        <w:rPr>
          <w:color w:val="000000" w:themeColor="text1"/>
        </w:rPr>
        <w:t xml:space="preserve"> </w:t>
      </w:r>
      <w:r w:rsidRPr="0090379E" w:rsidR="0066470F">
        <w:rPr>
          <w:color w:val="000000" w:themeColor="text1"/>
        </w:rPr>
        <w:t xml:space="preserve">en subgrupos </w:t>
      </w:r>
      <w:r w:rsidR="004A6859">
        <w:rPr>
          <w:color w:val="000000" w:themeColor="text1"/>
        </w:rPr>
        <w:t xml:space="preserve">promedio, </w:t>
      </w:r>
      <w:r w:rsidRPr="0090379E" w:rsidR="0066470F">
        <w:rPr>
          <w:color w:val="000000" w:themeColor="text1"/>
        </w:rPr>
        <w:t>a fin de que se pued</w:t>
      </w:r>
      <w:r w:rsidR="00CC1086">
        <w:rPr>
          <w:color w:val="000000" w:themeColor="text1"/>
        </w:rPr>
        <w:t>a</w:t>
      </w:r>
      <w:r w:rsidRPr="0090379E" w:rsidR="0066470F">
        <w:rPr>
          <w:color w:val="000000" w:themeColor="text1"/>
        </w:rPr>
        <w:t xml:space="preserve"> obtener mayor información </w:t>
      </w:r>
      <w:r w:rsidR="00CC1086">
        <w:rPr>
          <w:color w:val="000000" w:themeColor="text1"/>
        </w:rPr>
        <w:t>para</w:t>
      </w:r>
      <w:r w:rsidRPr="0090379E" w:rsidR="0066470F">
        <w:rPr>
          <w:color w:val="000000" w:themeColor="text1"/>
        </w:rPr>
        <w:t xml:space="preserve"> definir estrategias efectivas.</w:t>
      </w:r>
      <w:r w:rsidR="0044075D">
        <w:rPr>
          <w:color w:val="000000" w:themeColor="text1"/>
        </w:rPr>
        <w:t xml:space="preserve"> </w:t>
      </w:r>
      <w:r w:rsidR="00134D2A">
        <w:rPr>
          <w:color w:val="000000" w:themeColor="text1"/>
        </w:rPr>
        <w:t>S</w:t>
      </w:r>
      <w:r w:rsidRPr="0090379E" w:rsidR="0066470F">
        <w:rPr>
          <w:color w:val="000000" w:themeColor="text1"/>
        </w:rPr>
        <w:t xml:space="preserve">e </w:t>
      </w:r>
      <w:r w:rsidR="00134D2A">
        <w:rPr>
          <w:color w:val="000000" w:themeColor="text1"/>
        </w:rPr>
        <w:t>debe</w:t>
      </w:r>
      <w:r w:rsidR="00CC1086">
        <w:rPr>
          <w:color w:val="000000" w:themeColor="text1"/>
        </w:rPr>
        <w:t>,</w:t>
      </w:r>
      <w:r w:rsidRPr="0090379E" w:rsidR="0066470F">
        <w:rPr>
          <w:color w:val="000000" w:themeColor="text1"/>
        </w:rPr>
        <w:t xml:space="preserve"> cruzar la información obtenida </w:t>
      </w:r>
      <w:r w:rsidR="009858FF">
        <w:rPr>
          <w:color w:val="000000" w:themeColor="text1"/>
        </w:rPr>
        <w:t>en esta investigación</w:t>
      </w:r>
      <w:r w:rsidRPr="0090379E" w:rsidR="0066470F">
        <w:rPr>
          <w:color w:val="000000" w:themeColor="text1"/>
        </w:rPr>
        <w:t>, con los resultados de la valoración de riesgo psicosocial y el diagnostico de condiciones de salud de la empresa</w:t>
      </w:r>
      <w:r w:rsidR="00CC1086">
        <w:rPr>
          <w:color w:val="000000" w:themeColor="text1"/>
        </w:rPr>
        <w:t>,</w:t>
      </w:r>
      <w:r w:rsidRPr="0090379E" w:rsidR="0066470F">
        <w:rPr>
          <w:color w:val="000000" w:themeColor="text1"/>
        </w:rPr>
        <w:t xml:space="preserve"> a fin</w:t>
      </w:r>
      <w:r w:rsidRPr="0090379E" w:rsidR="00DE34A3">
        <w:rPr>
          <w:color w:val="000000" w:themeColor="text1"/>
        </w:rPr>
        <w:t xml:space="preserve"> </w:t>
      </w:r>
      <w:r w:rsidRPr="0090379E" w:rsidR="0066470F">
        <w:rPr>
          <w:color w:val="000000" w:themeColor="text1"/>
        </w:rPr>
        <w:t xml:space="preserve">de identificar hallazgos de interés y establecer </w:t>
      </w:r>
      <w:r w:rsidR="00134D2A">
        <w:rPr>
          <w:color w:val="000000" w:themeColor="text1"/>
        </w:rPr>
        <w:t xml:space="preserve">otras </w:t>
      </w:r>
      <w:r w:rsidRPr="0090379E" w:rsidR="0066470F">
        <w:rPr>
          <w:color w:val="000000" w:themeColor="text1"/>
        </w:rPr>
        <w:t>asociaciones frente a las necesidades de intervención.</w:t>
      </w:r>
      <w:r w:rsidR="007C5390">
        <w:rPr>
          <w:color w:val="000000" w:themeColor="text1"/>
        </w:rPr>
        <w:t xml:space="preserve"> </w:t>
      </w:r>
    </w:p>
    <w:p w:rsidR="00C248A1" w:rsidP="00D86A63" w:rsidRDefault="00D86A63" w14:paraId="144BB2B2" w14:textId="4DC5DCF1">
      <w:pPr>
        <w:numPr>
          <w:ilvl w:val="12"/>
          <w:numId w:val="0"/>
        </w:numPr>
        <w:snapToGrid w:val="0"/>
        <w:spacing w:line="360" w:lineRule="auto"/>
        <w:ind w:firstLine="720"/>
        <w:rPr>
          <w:color w:val="000000" w:themeColor="text1"/>
        </w:rPr>
      </w:pPr>
      <w:r>
        <w:rPr>
          <w:color w:val="000000" w:themeColor="text1"/>
        </w:rPr>
        <w:t>Así mismo, r</w:t>
      </w:r>
      <w:r w:rsidRPr="0090379E" w:rsidR="00E61B5B">
        <w:rPr>
          <w:color w:val="000000" w:themeColor="text1"/>
        </w:rPr>
        <w:t xml:space="preserve">ealizar procesos de acompañamiento </w:t>
      </w:r>
      <w:r w:rsidR="00E06043">
        <w:rPr>
          <w:color w:val="000000" w:themeColor="text1"/>
        </w:rPr>
        <w:t>con</w:t>
      </w:r>
      <w:r w:rsidRPr="0090379E" w:rsidR="00E61B5B">
        <w:rPr>
          <w:color w:val="000000" w:themeColor="text1"/>
        </w:rPr>
        <w:t xml:space="preserve"> los jefes y áreas encargadas de los cambios </w:t>
      </w:r>
      <w:r w:rsidRPr="0090379E" w:rsidR="00C07485">
        <w:rPr>
          <w:color w:val="000000" w:themeColor="text1"/>
        </w:rPr>
        <w:t xml:space="preserve">organizacionales, que respondan </w:t>
      </w:r>
      <w:r w:rsidRPr="0090379E" w:rsidR="00E61B5B">
        <w:rPr>
          <w:color w:val="000000" w:themeColor="text1"/>
        </w:rPr>
        <w:t>a los componentes valorados e identificados</w:t>
      </w:r>
      <w:r w:rsidR="00E06043">
        <w:rPr>
          <w:color w:val="000000" w:themeColor="text1"/>
        </w:rPr>
        <w:t>,</w:t>
      </w:r>
      <w:r w:rsidRPr="0090379E" w:rsidR="00E61B5B">
        <w:rPr>
          <w:color w:val="000000" w:themeColor="text1"/>
        </w:rPr>
        <w:t xml:space="preserve"> como de mayor incidencia en los trabajadores y en la CVL de la empresa</w:t>
      </w:r>
      <w:r w:rsidR="00DF1137">
        <w:rPr>
          <w:color w:val="000000" w:themeColor="text1"/>
        </w:rPr>
        <w:t>.</w:t>
      </w:r>
      <w:r w:rsidR="007C5390">
        <w:rPr>
          <w:color w:val="000000" w:themeColor="text1"/>
        </w:rPr>
        <w:t xml:space="preserve"> </w:t>
      </w:r>
      <w:r>
        <w:rPr>
          <w:color w:val="000000" w:themeColor="text1"/>
        </w:rPr>
        <w:t>También</w:t>
      </w:r>
      <w:r w:rsidR="007C5390">
        <w:rPr>
          <w:color w:val="000000" w:themeColor="text1"/>
        </w:rPr>
        <w:t>, efectua</w:t>
      </w:r>
      <w:r w:rsidR="0077060D">
        <w:rPr>
          <w:color w:val="000000" w:themeColor="text1"/>
        </w:rPr>
        <w:t xml:space="preserve">r procesos de formación para intervenir </w:t>
      </w:r>
      <w:r w:rsidR="00D45B1C">
        <w:rPr>
          <w:color w:val="000000" w:themeColor="text1"/>
        </w:rPr>
        <w:t>las distimias - ansiedad</w:t>
      </w:r>
      <w:r w:rsidR="0077060D">
        <w:rPr>
          <w:color w:val="000000" w:themeColor="text1"/>
        </w:rPr>
        <w:t>, con estrategias que potencien la resiliencia,</w:t>
      </w:r>
      <w:r w:rsidR="00540DA1">
        <w:rPr>
          <w:color w:val="000000" w:themeColor="text1"/>
        </w:rPr>
        <w:t xml:space="preserve"> la autorregulación, la aceptación, la toma de decisiones y la consciencia situacional con énfasis en lo emocional.</w:t>
      </w:r>
      <w:r>
        <w:rPr>
          <w:color w:val="000000" w:themeColor="text1"/>
        </w:rPr>
        <w:t xml:space="preserve"> Finalmente, s</w:t>
      </w:r>
      <w:r w:rsidR="00540DA1">
        <w:rPr>
          <w:color w:val="000000" w:themeColor="text1"/>
        </w:rPr>
        <w:t xml:space="preserve">eguir de forma perentoria las directrices para el control del virus tanto en temas de higiene personal, de los espacios de trabajo, el cuidado de la salud mental y emocional; pues la pandemia deja en el aire elementos sutiles que pueden traducirse en patologías mentales, de no ser intervenidos oportunamente.  </w:t>
      </w:r>
    </w:p>
    <w:p w:rsidR="005E0AC5" w:rsidP="00D86A63" w:rsidRDefault="005E0AC5" w14:paraId="3AB9E81C" w14:textId="20D6BA15">
      <w:pPr>
        <w:numPr>
          <w:ilvl w:val="12"/>
          <w:numId w:val="0"/>
        </w:numPr>
        <w:snapToGrid w:val="0"/>
        <w:spacing w:line="360" w:lineRule="auto"/>
        <w:ind w:firstLine="720"/>
        <w:rPr>
          <w:color w:val="000000"/>
          <w:lang w:eastAsia="es-CO"/>
        </w:rPr>
      </w:pPr>
    </w:p>
    <w:p w:rsidRPr="00A11A8D" w:rsidR="00236E6D" w:rsidP="0039288F" w:rsidRDefault="005B1499" w14:paraId="2509BAC6" w14:textId="5F53ADAD">
      <w:pPr>
        <w:pStyle w:val="Ttulo1"/>
      </w:pPr>
      <w:bookmarkStart w:name="_Toc285535820" w:id="58"/>
      <w:bookmarkStart w:name="_Toc410627908" w:id="59"/>
      <w:bookmarkStart w:name="_Toc9501983" w:id="60"/>
      <w:bookmarkStart w:name="_Toc59125067" w:id="61"/>
      <w:r>
        <w:lastRenderedPageBreak/>
        <w:t>R</w:t>
      </w:r>
      <w:r w:rsidRPr="00A11A8D" w:rsidR="00064371">
        <w:t>eferenc</w:t>
      </w:r>
      <w:bookmarkEnd w:id="58"/>
      <w:bookmarkEnd w:id="59"/>
      <w:r w:rsidRPr="00A11A8D" w:rsidR="00EE3934">
        <w:t>ias</w:t>
      </w:r>
      <w:r>
        <w:t xml:space="preserve"> bibliográficas</w:t>
      </w:r>
      <w:bookmarkEnd w:id="60"/>
      <w:bookmarkEnd w:id="61"/>
    </w:p>
    <w:p w:rsidR="005B1499" w:rsidP="0039288F" w:rsidRDefault="005B1499" w14:paraId="1306C257" w14:textId="77777777">
      <w:pPr>
        <w:snapToGrid w:val="0"/>
        <w:spacing w:line="360" w:lineRule="auto"/>
        <w:ind w:left="709" w:hanging="709"/>
      </w:pPr>
    </w:p>
    <w:p w:rsidRPr="00D30398" w:rsidR="006E0E99" w:rsidP="006E0E99" w:rsidRDefault="006E0E99" w14:paraId="3DFE137A" w14:textId="3D06599C">
      <w:pPr>
        <w:pStyle w:val="Bibliografa"/>
        <w:spacing w:line="360" w:lineRule="auto"/>
        <w:ind w:left="720" w:hanging="720"/>
        <w:rPr>
          <w:noProof/>
        </w:rPr>
      </w:pPr>
      <w:r w:rsidRPr="00415A86">
        <w:rPr>
          <w:noProof/>
        </w:rPr>
        <w:t>Abello, D., García-Montaño, E</w:t>
      </w:r>
      <w:r w:rsidRPr="00D30398">
        <w:rPr>
          <w:noProof/>
        </w:rPr>
        <w:t>., García, P.,</w:t>
      </w:r>
      <w:r w:rsidRPr="00D30398" w:rsidR="000542A3">
        <w:rPr>
          <w:noProof/>
        </w:rPr>
        <w:t xml:space="preserve"> </w:t>
      </w:r>
      <w:r w:rsidRPr="00D30398">
        <w:rPr>
          <w:noProof/>
        </w:rPr>
        <w:t>Márquez-Jiménez, L., Niebles-Charris, J., y</w:t>
      </w:r>
      <w:r w:rsidRPr="00D30398" w:rsidR="002A19C3">
        <w:rPr>
          <w:noProof/>
        </w:rPr>
        <w:t xml:space="preserve"> Pérez-Pedraza, D. </w:t>
      </w:r>
      <w:r w:rsidRPr="00D30398">
        <w:rPr>
          <w:noProof/>
        </w:rPr>
        <w:t xml:space="preserve">(2016). Perfil cognitivo y prevalencia de </w:t>
      </w:r>
      <w:r w:rsidRPr="00D30398" w:rsidR="002A19C3">
        <w:rPr>
          <w:noProof/>
        </w:rPr>
        <w:t>d</w:t>
      </w:r>
      <w:r w:rsidRPr="00D30398">
        <w:rPr>
          <w:noProof/>
        </w:rPr>
        <w:t>epresión,</w:t>
      </w:r>
      <w:r w:rsidRPr="00D30398" w:rsidR="002A19C3">
        <w:rPr>
          <w:noProof/>
        </w:rPr>
        <w:t xml:space="preserve"> </w:t>
      </w:r>
      <w:r w:rsidRPr="00D30398">
        <w:rPr>
          <w:noProof/>
        </w:rPr>
        <w:t xml:space="preserve">desesperanza y riesgo suicida en jóvenes vinculados al primer nivel de formación en una escuela militar colombiana. </w:t>
      </w:r>
      <w:r w:rsidRPr="00D30398" w:rsidR="002A19C3">
        <w:rPr>
          <w:i/>
          <w:iCs/>
          <w:noProof/>
        </w:rPr>
        <w:t>Psicología desde el Caribe, 33</w:t>
      </w:r>
      <w:r w:rsidRPr="00D30398" w:rsidR="002A19C3">
        <w:rPr>
          <w:noProof/>
        </w:rPr>
        <w:t xml:space="preserve">(3). </w:t>
      </w:r>
      <w:r w:rsidRPr="00D30398">
        <w:rPr>
          <w:noProof/>
        </w:rPr>
        <w:t xml:space="preserve">Recuperado de </w:t>
      </w:r>
      <w:hyperlink w:history="1" r:id="rId21">
        <w:r w:rsidRPr="00D30398" w:rsidR="005C2250">
          <w:rPr>
            <w:rStyle w:val="Hipervnculo"/>
            <w:noProof/>
          </w:rPr>
          <w:t>https://www.redalyc.org/articulo.oa?id=21349352006</w:t>
        </w:r>
      </w:hyperlink>
    </w:p>
    <w:p w:rsidRPr="00D30398" w:rsidR="009C1957" w:rsidP="009C1957" w:rsidRDefault="009C1957" w14:paraId="576295EF" w14:textId="1F6D3553">
      <w:pPr>
        <w:spacing w:line="360" w:lineRule="auto"/>
        <w:ind w:left="709" w:hanging="709"/>
        <w:rPr>
          <w:rStyle w:val="Hipervnculo"/>
          <w:noProof/>
        </w:rPr>
      </w:pPr>
      <w:r w:rsidRPr="00D945E0">
        <w:rPr>
          <w:noProof/>
        </w:rPr>
        <w:t>Balluerka, N., Gómez</w:t>
      </w:r>
      <w:r w:rsidRPr="00D30398">
        <w:rPr>
          <w:noProof/>
        </w:rPr>
        <w:t xml:space="preserve">, J., Hidalgo, M., Gorostiaga, A., Espada, J., Padilla, J., y Santed, M. (2020). </w:t>
      </w:r>
      <w:r w:rsidRPr="00D30398">
        <w:rPr>
          <w:i/>
          <w:iCs/>
          <w:noProof/>
        </w:rPr>
        <w:t xml:space="preserve">Las consecuencias psicológicas de la COVID-19 y el confinamiento </w:t>
      </w:r>
      <w:r w:rsidRPr="00D30398">
        <w:rPr>
          <w:noProof/>
        </w:rPr>
        <w:t xml:space="preserve">(Informe de Investigación). Universidad del País Vasco/Euskal Herriko Unibertsitatea, España. Recuperado de </w:t>
      </w:r>
      <w:hyperlink w:history="1" r:id="rId22">
        <w:r w:rsidRPr="00D30398">
          <w:rPr>
            <w:rStyle w:val="Hipervnculo"/>
            <w:noProof/>
          </w:rPr>
          <w:t>https://www.ub.edu/web/ub/ca/menu_eines/noticies/docs/Consecuencias_psicologicas_COVID-19.pdf</w:t>
        </w:r>
      </w:hyperlink>
    </w:p>
    <w:p w:rsidRPr="00415A86" w:rsidR="006337FA" w:rsidP="00D84A51" w:rsidRDefault="006337FA" w14:paraId="0F1F6503" w14:textId="4D91356B">
      <w:pPr>
        <w:pStyle w:val="Bibliografa"/>
        <w:spacing w:line="360" w:lineRule="auto"/>
        <w:ind w:left="720" w:hanging="720"/>
        <w:rPr>
          <w:noProof/>
        </w:rPr>
      </w:pPr>
      <w:r w:rsidRPr="00415A86">
        <w:rPr>
          <w:noProof/>
        </w:rPr>
        <w:t xml:space="preserve">Cruz, J. (2018). La calidad de vida laboral y el estudio del recurso humano: una reflexión sobre su relacion con las variables organizacionales. </w:t>
      </w:r>
      <w:r w:rsidRPr="00415A86">
        <w:rPr>
          <w:i/>
          <w:iCs/>
          <w:noProof/>
        </w:rPr>
        <w:t>Pensamiento &amp; Gestión,</w:t>
      </w:r>
      <w:r w:rsidRPr="00415A86">
        <w:rPr>
          <w:noProof/>
        </w:rPr>
        <w:t xml:space="preserve"> </w:t>
      </w:r>
      <w:r w:rsidRPr="00415A86" w:rsidR="00083B06">
        <w:rPr>
          <w:noProof/>
        </w:rPr>
        <w:t>(</w:t>
      </w:r>
      <w:r w:rsidRPr="00415A86">
        <w:rPr>
          <w:noProof/>
        </w:rPr>
        <w:t xml:space="preserve">45), 58-81. Recuperado de </w:t>
      </w:r>
      <w:bookmarkStart w:name="_Hlk51707495" w:id="62"/>
      <w:r w:rsidRPr="00415A86" w:rsidR="008A31BD">
        <w:rPr>
          <w:noProof/>
        </w:rPr>
        <w:fldChar w:fldCharType="begin"/>
      </w:r>
      <w:r w:rsidRPr="00415A86" w:rsidR="008A31BD">
        <w:rPr>
          <w:noProof/>
        </w:rPr>
        <w:instrText xml:space="preserve"> HYPERLINK "https://www.redalyc.org/articulo.oa?id=64659525004" </w:instrText>
      </w:r>
      <w:r w:rsidRPr="00415A86" w:rsidR="008A31BD">
        <w:rPr>
          <w:noProof/>
        </w:rPr>
        <w:fldChar w:fldCharType="separate"/>
      </w:r>
      <w:r w:rsidRPr="00415A86" w:rsidR="008A31BD">
        <w:rPr>
          <w:rStyle w:val="Hipervnculo"/>
          <w:noProof/>
        </w:rPr>
        <w:t>https://www.redalyc.org/articulo.oa?id=64659525004</w:t>
      </w:r>
      <w:r w:rsidRPr="00415A86" w:rsidR="008A31BD">
        <w:rPr>
          <w:noProof/>
        </w:rPr>
        <w:fldChar w:fldCharType="end"/>
      </w:r>
    </w:p>
    <w:p w:rsidRPr="00D30398" w:rsidR="00083B06" w:rsidP="00083B06" w:rsidRDefault="00B16329" w14:paraId="581DF1DA" w14:textId="35961ACF">
      <w:pPr>
        <w:spacing w:line="360" w:lineRule="auto"/>
        <w:ind w:left="720" w:hanging="720"/>
        <w:rPr>
          <w:rFonts w:eastAsia="TimesNewRomanPSMT"/>
        </w:rPr>
      </w:pPr>
      <w:r w:rsidRPr="00415A86">
        <w:rPr>
          <w:rFonts w:eastAsia="TimesNewRomanPSMT"/>
        </w:rPr>
        <w:t>Echeverri</w:t>
      </w:r>
      <w:r w:rsidRPr="00415A86" w:rsidR="00AC3181">
        <w:rPr>
          <w:rFonts w:eastAsia="TimesNewRomanPSMT"/>
        </w:rPr>
        <w:t>,</w:t>
      </w:r>
      <w:r w:rsidRPr="00415A86">
        <w:rPr>
          <w:rFonts w:eastAsia="TimesNewRomanPSMT"/>
        </w:rPr>
        <w:t xml:space="preserve"> P</w:t>
      </w:r>
      <w:r w:rsidRPr="00415A86" w:rsidR="00AC3181">
        <w:rPr>
          <w:rFonts w:eastAsia="TimesNewRomanPSMT"/>
        </w:rPr>
        <w:t>.,</w:t>
      </w:r>
      <w:r w:rsidRPr="00415A86">
        <w:rPr>
          <w:rFonts w:eastAsia="TimesNewRomanPSMT"/>
        </w:rPr>
        <w:t xml:space="preserve"> </w:t>
      </w:r>
      <w:r w:rsidRPr="00415A86" w:rsidR="00FC2E42">
        <w:rPr>
          <w:rFonts w:eastAsia="TimesNewRomanPSMT"/>
        </w:rPr>
        <w:t>&amp;</w:t>
      </w:r>
      <w:r w:rsidRPr="00415A86">
        <w:rPr>
          <w:rFonts w:eastAsia="TimesNewRomanPSMT"/>
        </w:rPr>
        <w:t xml:space="preserve"> Espitia, E. (2020)</w:t>
      </w:r>
      <w:r w:rsidRPr="00415A86" w:rsidR="00AC3181">
        <w:rPr>
          <w:rFonts w:eastAsia="TimesNewRomanPSMT"/>
        </w:rPr>
        <w:t>.</w:t>
      </w:r>
      <w:r w:rsidRPr="00D30398" w:rsidR="00AC3181">
        <w:rPr>
          <w:rFonts w:eastAsia="TimesNewRomanPSMT"/>
        </w:rPr>
        <w:t xml:space="preserve"> Afectaciones derivadas del trabajo reorganizado por la pandemia del Covid</w:t>
      </w:r>
      <w:r w:rsidRPr="00D30398" w:rsidR="00083B06">
        <w:rPr>
          <w:rFonts w:eastAsia="TimesNewRomanPSMT"/>
        </w:rPr>
        <w:t>-</w:t>
      </w:r>
      <w:r w:rsidRPr="00D30398" w:rsidR="00AC3181">
        <w:rPr>
          <w:rFonts w:eastAsia="TimesNewRomanPSMT"/>
        </w:rPr>
        <w:t>19 sobre la CVL percibida por un grupo de trabajadores de una empresa del sector petrolero en Colombia</w:t>
      </w:r>
      <w:r w:rsidRPr="00D30398" w:rsidR="00083B06">
        <w:rPr>
          <w:rFonts w:eastAsia="TimesNewRomanPSMT"/>
        </w:rPr>
        <w:t xml:space="preserve"> (tesis de grado). Universidad Eafit, Medellín, Colombia. Recuperado de </w:t>
      </w:r>
      <w:hyperlink w:history="1" r:id="rId23">
        <w:r w:rsidRPr="00D30398" w:rsidR="00083B06">
          <w:rPr>
            <w:rStyle w:val="Hipervnculo"/>
            <w:rFonts w:eastAsia="TimesNewRomanPSMT"/>
          </w:rPr>
          <w:t>https://repository.eafit.edu.co/handle/10784/17393</w:t>
        </w:r>
      </w:hyperlink>
    </w:p>
    <w:bookmarkEnd w:id="62"/>
    <w:p w:rsidRPr="00D30398" w:rsidR="00D90269" w:rsidP="00D90269" w:rsidRDefault="00D84A51" w14:paraId="78E6DD29" w14:textId="25C612E8">
      <w:pPr>
        <w:spacing w:line="360" w:lineRule="auto"/>
        <w:ind w:left="709" w:hanging="709"/>
      </w:pPr>
      <w:r w:rsidRPr="00340E8E">
        <w:t>Hernández</w:t>
      </w:r>
      <w:r w:rsidRPr="00340E8E" w:rsidR="00AF370C">
        <w:t>-Sampieri</w:t>
      </w:r>
      <w:r w:rsidRPr="00340E8E">
        <w:t>,</w:t>
      </w:r>
      <w:r w:rsidRPr="00D30398">
        <w:t xml:space="preserve"> R., Fernández, C., y Baptista, M. (2014). Metodología de la investigación. [Archivo pdf]. Recuperado </w:t>
      </w:r>
      <w:r w:rsidRPr="00D30398">
        <w:rPr>
          <w:color w:val="000000" w:themeColor="text1"/>
        </w:rPr>
        <w:t>d</w:t>
      </w:r>
      <w:r w:rsidRPr="00D30398">
        <w:t xml:space="preserve">e </w:t>
      </w:r>
      <w:hyperlink w:history="1" r:id="rId24">
        <w:r w:rsidRPr="00D30398" w:rsidR="00D90269">
          <w:rPr>
            <w:rStyle w:val="Hipervnculo"/>
          </w:rPr>
          <w:t>https://www.uca.ac.cr/wp-content/uploads/2017/10/Investigacion.pdf</w:t>
        </w:r>
      </w:hyperlink>
    </w:p>
    <w:p w:rsidRPr="00D30398" w:rsidR="006F205F" w:rsidP="006F205F" w:rsidRDefault="006F205F" w14:paraId="2B2CC805" w14:textId="4B85FDCC">
      <w:pPr>
        <w:spacing w:line="360" w:lineRule="auto"/>
        <w:ind w:left="709" w:hanging="709"/>
        <w:rPr>
          <w:noProof/>
          <w:lang w:val="es-CO"/>
        </w:rPr>
      </w:pPr>
      <w:r w:rsidRPr="00695EE8">
        <w:rPr>
          <w:noProof/>
        </w:rPr>
        <w:t>Johnson, M., Saletti-Cuesta</w:t>
      </w:r>
      <w:r w:rsidRPr="00D30398">
        <w:rPr>
          <w:noProof/>
        </w:rPr>
        <w:t xml:space="preserve">, L., y Tumas, N. (2020). </w:t>
      </w:r>
      <w:r w:rsidRPr="00D30398">
        <w:rPr>
          <w:noProof/>
          <w:lang w:val="es-CO"/>
        </w:rPr>
        <w:t xml:space="preserve">Emociones, preocupaciones y reflexiones frente a la pandemia del COVID-19 en Argentina. </w:t>
      </w:r>
      <w:r w:rsidRPr="00D30398">
        <w:rPr>
          <w:i/>
          <w:iCs/>
          <w:noProof/>
          <w:lang w:val="es-CO"/>
        </w:rPr>
        <w:t>Ciência &amp; Saúde Coletiva, 25</w:t>
      </w:r>
      <w:r w:rsidRPr="00D30398">
        <w:rPr>
          <w:noProof/>
          <w:lang w:val="es-CO"/>
        </w:rPr>
        <w:t xml:space="preserve">(1), 2447-2456. Recuperado de </w:t>
      </w:r>
      <w:hyperlink w:history="1" r:id="rId25">
        <w:r w:rsidRPr="00D30398">
          <w:rPr>
            <w:rStyle w:val="Hipervnculo"/>
            <w:noProof/>
            <w:lang w:val="es-CO"/>
          </w:rPr>
          <w:t>https://www.researchgate.net/publication/341950249_Emociones_preocupaciones_y_reflexiones_frente_a_la_pandemia_del_COVID-19_en_Argentina</w:t>
        </w:r>
      </w:hyperlink>
    </w:p>
    <w:p w:rsidR="006337FA" w:rsidP="00FD7D82" w:rsidRDefault="006337FA" w14:paraId="4E765CCD" w14:textId="3E47B61F">
      <w:pPr>
        <w:spacing w:line="360" w:lineRule="auto"/>
        <w:ind w:left="709" w:hanging="709"/>
        <w:rPr>
          <w:rStyle w:val="Hipervnculo"/>
          <w:noProof/>
        </w:rPr>
      </w:pPr>
      <w:r w:rsidRPr="00415A86">
        <w:rPr>
          <w:noProof/>
        </w:rPr>
        <w:lastRenderedPageBreak/>
        <w:t>Lozano-Vargas, A. (2020).</w:t>
      </w:r>
      <w:r w:rsidRPr="00D30398">
        <w:rPr>
          <w:noProof/>
        </w:rPr>
        <w:t xml:space="preserve"> Impacto de la epidemia del Coronavirus (COVID-19) en la salud mental del personal de salud y en la población general de China. </w:t>
      </w:r>
      <w:r w:rsidRPr="00D30398">
        <w:rPr>
          <w:i/>
          <w:iCs/>
          <w:noProof/>
        </w:rPr>
        <w:t>Revista de Neuro-Psiquiatría</w:t>
      </w:r>
      <w:r w:rsidRPr="00D30398">
        <w:rPr>
          <w:noProof/>
        </w:rPr>
        <w:t xml:space="preserve">, </w:t>
      </w:r>
      <w:r w:rsidRPr="00D30398">
        <w:rPr>
          <w:i/>
          <w:iCs/>
          <w:noProof/>
        </w:rPr>
        <w:t>83</w:t>
      </w:r>
      <w:r w:rsidRPr="00D30398">
        <w:rPr>
          <w:noProof/>
        </w:rPr>
        <w:t xml:space="preserve">(1). Recuperado de </w:t>
      </w:r>
      <w:hyperlink w:history="1" r:id="rId26">
        <w:r w:rsidRPr="00D30398" w:rsidR="00FD7D82">
          <w:rPr>
            <w:rStyle w:val="Hipervnculo"/>
            <w:noProof/>
          </w:rPr>
          <w:t>https://www.redalyc.org/articulo.oa?id=372062853003</w:t>
        </w:r>
      </w:hyperlink>
    </w:p>
    <w:p w:rsidR="00B525C5" w:rsidP="00BD2147" w:rsidRDefault="00B525C5" w14:paraId="6022A98A" w14:textId="2EA9FEF5">
      <w:pPr>
        <w:pStyle w:val="Bibliografa"/>
        <w:spacing w:line="360" w:lineRule="auto"/>
        <w:ind w:left="720" w:hanging="720"/>
        <w:rPr>
          <w:noProof/>
        </w:rPr>
      </w:pPr>
      <w:r w:rsidRPr="00BD2147">
        <w:rPr>
          <w:noProof/>
        </w:rPr>
        <w:t>Mateus, J.</w:t>
      </w:r>
      <w:r w:rsidRPr="00BD2147" w:rsidR="00BD2147">
        <w:rPr>
          <w:noProof/>
        </w:rPr>
        <w:t xml:space="preserve">, </w:t>
      </w:r>
      <w:r w:rsidRPr="00BD2147" w:rsidR="007767EA">
        <w:rPr>
          <w:noProof/>
          <w:lang w:val="es-CO"/>
        </w:rPr>
        <w:t>Varela</w:t>
      </w:r>
      <w:r w:rsidRPr="00BD2147" w:rsidR="00BD2147">
        <w:rPr>
          <w:noProof/>
          <w:lang w:val="es-CO"/>
        </w:rPr>
        <w:t>,</w:t>
      </w:r>
      <w:r w:rsidRPr="00BD2147" w:rsidR="007767EA">
        <w:rPr>
          <w:noProof/>
          <w:lang w:val="es-CO"/>
        </w:rPr>
        <w:t xml:space="preserve"> M</w:t>
      </w:r>
      <w:r w:rsidRPr="00BD2147" w:rsidR="00BD2147">
        <w:rPr>
          <w:noProof/>
          <w:lang w:val="es-CO"/>
        </w:rPr>
        <w:t xml:space="preserve">., </w:t>
      </w:r>
      <w:r w:rsidRPr="00BD2147" w:rsidR="007767EA">
        <w:rPr>
          <w:noProof/>
          <w:lang w:val="es-CO"/>
        </w:rPr>
        <w:t>Caicedo</w:t>
      </w:r>
      <w:r w:rsidRPr="00BD2147" w:rsidR="00BD2147">
        <w:rPr>
          <w:noProof/>
          <w:lang w:val="es-CO"/>
        </w:rPr>
        <w:t xml:space="preserve">, </w:t>
      </w:r>
      <w:r w:rsidRPr="00BD2147" w:rsidR="007767EA">
        <w:rPr>
          <w:noProof/>
          <w:lang w:val="es-CO"/>
        </w:rPr>
        <w:t>D</w:t>
      </w:r>
      <w:r w:rsidRPr="00BD2147" w:rsidR="00BD2147">
        <w:rPr>
          <w:noProof/>
          <w:lang w:val="es-CO"/>
        </w:rPr>
        <w:t xml:space="preserve">., </w:t>
      </w:r>
      <w:r w:rsidRPr="00BD2147" w:rsidR="007767EA">
        <w:rPr>
          <w:noProof/>
          <w:lang w:val="es-CO"/>
        </w:rPr>
        <w:t>Arias</w:t>
      </w:r>
      <w:r w:rsidRPr="00BD2147" w:rsidR="00BD2147">
        <w:rPr>
          <w:noProof/>
          <w:lang w:val="es-CO"/>
        </w:rPr>
        <w:t xml:space="preserve">, </w:t>
      </w:r>
      <w:r w:rsidRPr="00BD2147" w:rsidR="007767EA">
        <w:rPr>
          <w:noProof/>
          <w:lang w:val="es-CO"/>
        </w:rPr>
        <w:t>N</w:t>
      </w:r>
      <w:r w:rsidRPr="00BD2147" w:rsidR="00BD2147">
        <w:rPr>
          <w:noProof/>
          <w:lang w:val="es-CO"/>
        </w:rPr>
        <w:t>.</w:t>
      </w:r>
      <w:r w:rsidRPr="00BD2147" w:rsidR="007767EA">
        <w:rPr>
          <w:noProof/>
          <w:lang w:val="es-CO"/>
        </w:rPr>
        <w:t>,</w:t>
      </w:r>
      <w:r w:rsidRPr="00BD2147" w:rsidR="00BD2147">
        <w:rPr>
          <w:noProof/>
          <w:lang w:val="es-CO"/>
        </w:rPr>
        <w:t xml:space="preserve"> </w:t>
      </w:r>
      <w:r w:rsidRPr="007767EA" w:rsidR="007767EA">
        <w:rPr>
          <w:noProof/>
          <w:lang w:val="es-CO"/>
        </w:rPr>
        <w:t>Jaramillo</w:t>
      </w:r>
      <w:r w:rsidRPr="00BD2147" w:rsidR="00BD2147">
        <w:rPr>
          <w:noProof/>
          <w:lang w:val="es-CO"/>
        </w:rPr>
        <w:t xml:space="preserve">, </w:t>
      </w:r>
      <w:r w:rsidRPr="007767EA" w:rsidR="007767EA">
        <w:rPr>
          <w:noProof/>
          <w:lang w:val="es-CO"/>
        </w:rPr>
        <w:t>C</w:t>
      </w:r>
      <w:r w:rsidRPr="00BD2147" w:rsidR="00BD2147">
        <w:rPr>
          <w:noProof/>
          <w:lang w:val="es-CO"/>
        </w:rPr>
        <w:t xml:space="preserve">., </w:t>
      </w:r>
      <w:r w:rsidRPr="007767EA" w:rsidR="007767EA">
        <w:rPr>
          <w:noProof/>
          <w:lang w:val="es-CO"/>
        </w:rPr>
        <w:t>Morales</w:t>
      </w:r>
      <w:r w:rsidRPr="00BD2147" w:rsidR="00BD2147">
        <w:rPr>
          <w:noProof/>
          <w:lang w:val="es-CO"/>
        </w:rPr>
        <w:t xml:space="preserve">, </w:t>
      </w:r>
      <w:r w:rsidRPr="007767EA" w:rsidR="007767EA">
        <w:rPr>
          <w:noProof/>
          <w:lang w:val="es-CO"/>
        </w:rPr>
        <w:t>L</w:t>
      </w:r>
      <w:r w:rsidRPr="00BD2147" w:rsidR="00BD2147">
        <w:rPr>
          <w:noProof/>
          <w:lang w:val="es-CO"/>
        </w:rPr>
        <w:t>., y Palma, G. (2019).</w:t>
      </w:r>
      <w:r w:rsidRPr="007767EA" w:rsidR="007767EA">
        <w:rPr>
          <w:noProof/>
          <w:lang w:val="es-CO"/>
        </w:rPr>
        <w:t xml:space="preserve"> ¿Responde la</w:t>
      </w:r>
      <w:r w:rsidRPr="00BD2147" w:rsidR="00BD2147">
        <w:rPr>
          <w:noProof/>
          <w:lang w:val="es-CO"/>
        </w:rPr>
        <w:t xml:space="preserve"> </w:t>
      </w:r>
      <w:r w:rsidRPr="007767EA" w:rsidR="007767EA">
        <w:rPr>
          <w:noProof/>
          <w:lang w:val="es-CO"/>
        </w:rPr>
        <w:t>Resolución 8430 de 1993 a las necesidades actuales de la ética de la investigación en salud con seres</w:t>
      </w:r>
      <w:r w:rsidRPr="00BD2147" w:rsidR="00BD2147">
        <w:rPr>
          <w:noProof/>
          <w:lang w:val="es-CO"/>
        </w:rPr>
        <w:t xml:space="preserve"> </w:t>
      </w:r>
      <w:r w:rsidRPr="007767EA" w:rsidR="007767EA">
        <w:rPr>
          <w:noProof/>
          <w:lang w:val="es-CO"/>
        </w:rPr>
        <w:t>humanos en Colombia?</w:t>
      </w:r>
      <w:r w:rsidRPr="007767EA" w:rsidR="007767EA">
        <w:rPr>
          <w:i/>
          <w:iCs/>
          <w:noProof/>
          <w:lang w:val="es-CO"/>
        </w:rPr>
        <w:t xml:space="preserve"> Biomédica</w:t>
      </w:r>
      <w:r w:rsidR="00BD2147">
        <w:rPr>
          <w:i/>
          <w:iCs/>
          <w:noProof/>
          <w:lang w:val="es-CO"/>
        </w:rPr>
        <w:t xml:space="preserve">, </w:t>
      </w:r>
      <w:r w:rsidRPr="007767EA" w:rsidR="007767EA">
        <w:rPr>
          <w:i/>
          <w:iCs/>
          <w:noProof/>
          <w:lang w:val="es-CO"/>
        </w:rPr>
        <w:t>39</w:t>
      </w:r>
      <w:r w:rsidR="00BD2147">
        <w:rPr>
          <w:i/>
          <w:iCs/>
          <w:noProof/>
          <w:lang w:val="es-CO"/>
        </w:rPr>
        <w:t xml:space="preserve">, </w:t>
      </w:r>
      <w:r w:rsidRPr="007767EA" w:rsidR="007767EA">
        <w:rPr>
          <w:noProof/>
          <w:lang w:val="es-CO"/>
        </w:rPr>
        <w:t xml:space="preserve">448-63. </w:t>
      </w:r>
      <w:r w:rsidR="00BD2147">
        <w:rPr>
          <w:noProof/>
          <w:lang w:val="es-CO"/>
        </w:rPr>
        <w:t xml:space="preserve">Recuperado de </w:t>
      </w:r>
      <w:hyperlink w:history="1" r:id="rId27">
        <w:r w:rsidRPr="004768CA" w:rsidR="00BD2147">
          <w:rPr>
            <w:rStyle w:val="Hipervnculo"/>
            <w:noProof/>
            <w:lang w:val="es-CO"/>
          </w:rPr>
          <w:t>h</w:t>
        </w:r>
        <w:r w:rsidRPr="004768CA" w:rsidR="00BD2147">
          <w:rPr>
            <w:rStyle w:val="Hipervnculo"/>
            <w:noProof/>
          </w:rPr>
          <w:t>ttps://revistabiomedica.org/index.php/biomedica/article/view/4333/4240</w:t>
        </w:r>
      </w:hyperlink>
    </w:p>
    <w:p w:rsidRPr="00D30398" w:rsidR="00574430" w:rsidP="00574430" w:rsidRDefault="00CE567D" w14:paraId="27D04477" w14:textId="6CED96AF">
      <w:pPr>
        <w:spacing w:line="360" w:lineRule="auto"/>
        <w:ind w:left="720" w:hanging="720"/>
        <w:rPr>
          <w:rStyle w:val="Hipervnculo"/>
          <w:rFonts w:eastAsiaTheme="minorHAnsi" w:cstheme="minorBidi"/>
          <w:szCs w:val="22"/>
        </w:rPr>
      </w:pPr>
      <w:r w:rsidRPr="00166AF7">
        <w:rPr>
          <w:rFonts w:eastAsiaTheme="minorHAnsi" w:cstheme="minorBidi"/>
          <w:szCs w:val="22"/>
          <w:lang w:val="es-CO"/>
        </w:rPr>
        <w:t>Nina-Estrella,</w:t>
      </w:r>
      <w:r w:rsidRPr="00D30398">
        <w:rPr>
          <w:rFonts w:eastAsiaTheme="minorHAnsi" w:cstheme="minorBidi"/>
          <w:szCs w:val="22"/>
          <w:lang w:val="es-CO"/>
        </w:rPr>
        <w:t xml:space="preserve"> R., Rodríguez, R., Komatsu, H., </w:t>
      </w:r>
      <w:r w:rsidRPr="00D30398" w:rsidR="00574430">
        <w:rPr>
          <w:rFonts w:eastAsiaTheme="minorHAnsi" w:cstheme="minorBidi"/>
          <w:szCs w:val="22"/>
          <w:lang w:val="es-CO"/>
        </w:rPr>
        <w:t>Valentín, A</w:t>
      </w:r>
      <w:r w:rsidRPr="00D30398" w:rsidR="00B537EB">
        <w:rPr>
          <w:rFonts w:eastAsiaTheme="minorHAnsi" w:cstheme="minorBidi"/>
          <w:szCs w:val="22"/>
          <w:lang w:val="es-CO"/>
        </w:rPr>
        <w:t>.</w:t>
      </w:r>
      <w:r w:rsidRPr="00D30398" w:rsidR="00AA47F8">
        <w:rPr>
          <w:rFonts w:eastAsiaTheme="minorHAnsi" w:cstheme="minorBidi"/>
          <w:szCs w:val="22"/>
          <w:lang w:val="es-CO"/>
        </w:rPr>
        <w:t>-</w:t>
      </w:r>
      <w:r w:rsidRPr="00D30398" w:rsidR="00574430">
        <w:rPr>
          <w:rFonts w:eastAsiaTheme="minorHAnsi" w:cstheme="minorBidi"/>
          <w:szCs w:val="22"/>
          <w:lang w:val="es-CO"/>
        </w:rPr>
        <w:t>M., y Figueroa, A</w:t>
      </w:r>
      <w:r w:rsidRPr="00D30398" w:rsidR="00B537EB">
        <w:rPr>
          <w:rFonts w:eastAsiaTheme="minorHAnsi" w:cstheme="minorBidi"/>
          <w:szCs w:val="22"/>
          <w:lang w:val="es-CO"/>
        </w:rPr>
        <w:t>.</w:t>
      </w:r>
      <w:r w:rsidRPr="00D30398" w:rsidR="009746B4">
        <w:rPr>
          <w:rFonts w:eastAsiaTheme="minorHAnsi" w:cstheme="minorBidi"/>
          <w:szCs w:val="22"/>
          <w:lang w:val="es-CO"/>
        </w:rPr>
        <w:t>-</w:t>
      </w:r>
      <w:r w:rsidRPr="00D30398" w:rsidR="00574430">
        <w:rPr>
          <w:rFonts w:eastAsiaTheme="minorHAnsi" w:cstheme="minorBidi"/>
          <w:szCs w:val="22"/>
          <w:lang w:val="es-CO"/>
        </w:rPr>
        <w:t>D. (2020). Impacto de las medidas de prevención contra el contagio por SARS-CoV-2 en el Caribe.</w:t>
      </w:r>
      <w:r w:rsidRPr="00D30398" w:rsidR="00574430">
        <w:t xml:space="preserve"> </w:t>
      </w:r>
      <w:r w:rsidRPr="00D30398" w:rsidR="00D30398">
        <w:rPr>
          <w:rFonts w:eastAsiaTheme="minorHAnsi" w:cstheme="minorBidi"/>
          <w:i/>
          <w:iCs/>
          <w:szCs w:val="22"/>
        </w:rPr>
        <w:t>Salutes</w:t>
      </w:r>
      <w:r w:rsidRPr="00D30398" w:rsidR="00574430">
        <w:rPr>
          <w:rFonts w:eastAsiaTheme="minorHAnsi" w:cstheme="minorBidi"/>
          <w:i/>
          <w:iCs/>
          <w:szCs w:val="22"/>
        </w:rPr>
        <w:t xml:space="preserve"> Scientia Spiritus, 6</w:t>
      </w:r>
      <w:r w:rsidRPr="00D30398" w:rsidR="00574430">
        <w:rPr>
          <w:rFonts w:eastAsiaTheme="minorHAnsi" w:cstheme="minorBidi"/>
          <w:szCs w:val="22"/>
        </w:rPr>
        <w:t xml:space="preserve">(1), 30-40. Recuperado de  </w:t>
      </w:r>
      <w:hyperlink w:history="1" r:id="rId28">
        <w:r w:rsidRPr="00D30398" w:rsidR="00574430">
          <w:rPr>
            <w:rStyle w:val="Hipervnculo"/>
            <w:rFonts w:eastAsiaTheme="minorHAnsi" w:cstheme="minorBidi"/>
            <w:szCs w:val="22"/>
          </w:rPr>
          <w:t>https://www.researchgate.net/publication/344035900_Impacto_de_las_medidas_de_prevencion_contra_el_contagio_por_SARS-CoV-2_en_el_Caribe_Impact_of_SARS-CoV-2_prevention_measures_in_the_Caribbean</w:t>
        </w:r>
      </w:hyperlink>
    </w:p>
    <w:p w:rsidR="000A4CD9" w:rsidP="00117054" w:rsidRDefault="000A4CD9" w14:paraId="05F1E362" w14:textId="41563800">
      <w:pPr>
        <w:spacing w:line="360" w:lineRule="auto"/>
        <w:ind w:left="720" w:hanging="720"/>
        <w:rPr>
          <w:rStyle w:val="Hipervnculo"/>
        </w:rPr>
      </w:pPr>
      <w:r w:rsidRPr="00B02D8B">
        <w:t>Niño, Y. (2020).</w:t>
      </w:r>
      <w:r w:rsidRPr="00D30398">
        <w:t xml:space="preserve"> Medidas de protección de seguridad y salud para trabajo en casa. </w:t>
      </w:r>
      <w:r w:rsidRPr="00D30398">
        <w:rPr>
          <w:i/>
        </w:rPr>
        <w:t>Consejo Colombiano de Seguridad</w:t>
      </w:r>
      <w:r w:rsidRPr="00D30398">
        <w:t xml:space="preserve">.  Recuperado de </w:t>
      </w:r>
      <w:hyperlink w:history="1" r:id="rId29">
        <w:r w:rsidRPr="00D30398" w:rsidR="00117054">
          <w:rPr>
            <w:rStyle w:val="Hipervnculo"/>
          </w:rPr>
          <w:t>https://ccs.org.co/medidas-de-proteccion-de-seguridad-y-salud-para-trabajo-en-casa/</w:t>
        </w:r>
      </w:hyperlink>
    </w:p>
    <w:p w:rsidR="00CA645E" w:rsidP="00117054" w:rsidRDefault="00CA645E" w14:paraId="23AF2999" w14:textId="768AF686">
      <w:pPr>
        <w:spacing w:line="360" w:lineRule="auto"/>
        <w:ind w:left="720" w:hanging="720"/>
      </w:pPr>
      <w:r w:rsidRPr="00FB3283">
        <w:t xml:space="preserve">Oliveros, E. (2015). Editorial. </w:t>
      </w:r>
      <w:r w:rsidRPr="00FB3283">
        <w:rPr>
          <w:i/>
          <w:iCs/>
        </w:rPr>
        <w:t>Tesis Psicológica, 10</w:t>
      </w:r>
      <w:r w:rsidRPr="00FB3283">
        <w:t xml:space="preserve">(2). </w:t>
      </w:r>
      <w:r w:rsidRPr="00FB3283" w:rsidR="00F2754B">
        <w:t xml:space="preserve">Recuperado de </w:t>
      </w:r>
      <w:r w:rsidRPr="00FB3283">
        <w:t xml:space="preserve">  </w:t>
      </w:r>
      <w:hyperlink w:history="1" r:id="rId30">
        <w:r w:rsidRPr="004768CA" w:rsidR="00FB3283">
          <w:rPr>
            <w:rStyle w:val="Hipervnculo"/>
          </w:rPr>
          <w:t>https://www.redalyc.org/articulo.oa?id=139046451001</w:t>
        </w:r>
      </w:hyperlink>
    </w:p>
    <w:p w:rsidRPr="00D30398" w:rsidR="004A7764" w:rsidP="00D84A51" w:rsidRDefault="006337FA" w14:paraId="70C0DB12" w14:textId="264C89F6">
      <w:pPr>
        <w:spacing w:line="360" w:lineRule="auto"/>
        <w:ind w:left="720" w:hanging="720"/>
        <w:rPr>
          <w:rStyle w:val="Hipervnculo"/>
          <w:rFonts w:eastAsiaTheme="minorHAnsi" w:cstheme="minorBidi"/>
          <w:szCs w:val="22"/>
          <w:lang w:val="es-CO"/>
        </w:rPr>
      </w:pPr>
      <w:r w:rsidRPr="00415A86">
        <w:rPr>
          <w:rFonts w:eastAsiaTheme="minorHAnsi" w:cstheme="minorBidi"/>
          <w:szCs w:val="22"/>
          <w:lang w:val="es-CO"/>
        </w:rPr>
        <w:t>Organización Mundial de la Salud [OMS]. (2020</w:t>
      </w:r>
      <w:r w:rsidRPr="00D30398">
        <w:rPr>
          <w:rFonts w:eastAsiaTheme="minorHAnsi" w:cstheme="minorBidi"/>
          <w:szCs w:val="22"/>
          <w:lang w:val="es-CO"/>
        </w:rPr>
        <w:t xml:space="preserve">). </w:t>
      </w:r>
      <w:r w:rsidRPr="00D30398">
        <w:rPr>
          <w:rFonts w:eastAsiaTheme="minorHAnsi" w:cstheme="minorBidi"/>
          <w:szCs w:val="22"/>
        </w:rPr>
        <w:t>Preguntas y respuestas sobre la enfermedad por coronavirus (COVID-19).</w:t>
      </w:r>
      <w:r w:rsidRPr="00D30398">
        <w:rPr>
          <w:rFonts w:eastAsiaTheme="minorHAnsi" w:cstheme="minorBidi"/>
          <w:i/>
          <w:iCs/>
          <w:szCs w:val="22"/>
        </w:rPr>
        <w:t xml:space="preserve"> </w:t>
      </w:r>
      <w:r w:rsidRPr="00D30398">
        <w:rPr>
          <w:rFonts w:eastAsiaTheme="minorHAnsi" w:cstheme="minorBidi"/>
          <w:szCs w:val="22"/>
        </w:rPr>
        <w:t>Recuperado de</w:t>
      </w:r>
      <w:r w:rsidRPr="00D30398">
        <w:rPr>
          <w:rFonts w:eastAsiaTheme="minorHAnsi" w:cstheme="minorBidi"/>
          <w:i/>
          <w:iCs/>
          <w:szCs w:val="22"/>
          <w:lang w:val="es-CO"/>
        </w:rPr>
        <w:t xml:space="preserve"> </w:t>
      </w:r>
      <w:hyperlink w:history="1" r:id="rId31">
        <w:r w:rsidRPr="00D30398" w:rsidR="004A7764">
          <w:rPr>
            <w:rStyle w:val="Hipervnculo"/>
            <w:rFonts w:eastAsiaTheme="minorHAnsi" w:cstheme="minorBidi"/>
            <w:szCs w:val="22"/>
            <w:lang w:val="es-CO"/>
          </w:rPr>
          <w:t>https://www.who.int/es/emergencies/diseases/novel-coronavirus-2019/advice-for-public/q-a-coronaviruses</w:t>
        </w:r>
      </w:hyperlink>
    </w:p>
    <w:p w:rsidRPr="00D30398" w:rsidR="00457541" w:rsidP="00457541" w:rsidRDefault="006337FA" w14:paraId="21CF21F1" w14:textId="77777777">
      <w:pPr>
        <w:spacing w:line="360" w:lineRule="auto"/>
        <w:ind w:left="720" w:hanging="720"/>
      </w:pPr>
      <w:r w:rsidRPr="00415A86">
        <w:t>Organización Panamericana de la Salud [OPS]. (2020). Intervenciones recomendadas en salud mental</w:t>
      </w:r>
      <w:r w:rsidRPr="00D30398">
        <w:t xml:space="preserve"> y apoyo psicosocial SMAPS durante la pandemia. Recuperado de </w:t>
      </w:r>
      <w:hyperlink w:history="1" r:id="rId32">
        <w:r w:rsidRPr="00D30398" w:rsidR="00135EEF">
          <w:rPr>
            <w:rStyle w:val="Hipervnculo"/>
          </w:rPr>
          <w:t>https://www.paho.org/es/documentos/covid-19-intervenciones-recomendadas-salud-mental-apoyo-psicosocial-smaps-duran</w:t>
        </w:r>
      </w:hyperlink>
    </w:p>
    <w:p w:rsidRPr="00415A86" w:rsidR="007F5C74" w:rsidP="007F5C74" w:rsidRDefault="00E95692" w14:paraId="24DEDD9E" w14:textId="7EB63A63">
      <w:pPr>
        <w:spacing w:line="360" w:lineRule="auto"/>
        <w:ind w:left="720" w:hanging="720"/>
      </w:pPr>
      <w:r w:rsidRPr="00415A86">
        <w:lastRenderedPageBreak/>
        <w:t xml:space="preserve">Ramírez-Ortiz, J., Castro-Quintero, D., Lerma-Córdoba, C., Yela-Ceballos, F., y Escobar-Córdoba, F. </w:t>
      </w:r>
      <w:r w:rsidRPr="00415A86" w:rsidR="00C937D5">
        <w:t>(2020)</w:t>
      </w:r>
      <w:r w:rsidRPr="00415A86">
        <w:t>. Consecuencias de la pandemia Covid</w:t>
      </w:r>
      <w:r w:rsidRPr="00415A86" w:rsidR="007F5C74">
        <w:t xml:space="preserve"> </w:t>
      </w:r>
      <w:r w:rsidRPr="00415A86">
        <w:t xml:space="preserve">19 en la salud mental asociadas al aislamiento social. </w:t>
      </w:r>
      <w:r w:rsidRPr="00415A86" w:rsidR="007F5C74">
        <w:rPr>
          <w:i/>
          <w:iCs/>
        </w:rPr>
        <w:t>Revista Universidad Nacional de Colombia.</w:t>
      </w:r>
      <w:r w:rsidRPr="00415A86" w:rsidR="007F5C74">
        <w:t xml:space="preserve"> doi: 10.1590/SciELOPreprints.303</w:t>
      </w:r>
    </w:p>
    <w:p w:rsidRPr="00D30398" w:rsidR="005B1995" w:rsidP="005B1995" w:rsidRDefault="005B1995" w14:paraId="2E841204" w14:textId="11684756">
      <w:pPr>
        <w:spacing w:line="360" w:lineRule="auto"/>
        <w:ind w:left="720" w:hanging="720"/>
        <w:rPr>
          <w:u w:val="single"/>
          <w:lang w:val="es-CO"/>
        </w:rPr>
      </w:pPr>
      <w:r w:rsidRPr="00415A86">
        <w:t>Resolución 385 de 2020 [</w:t>
      </w:r>
      <w:r w:rsidRPr="00415A86">
        <w:rPr>
          <w:lang w:val="es-CO"/>
        </w:rPr>
        <w:t>Ministerio</w:t>
      </w:r>
      <w:r w:rsidRPr="00D30398">
        <w:rPr>
          <w:lang w:val="es-CO"/>
        </w:rPr>
        <w:t xml:space="preserve"> de Salud y Protección Social]. </w:t>
      </w:r>
      <w:r w:rsidRPr="00D30398">
        <w:rPr>
          <w:i/>
          <w:iCs/>
          <w:lang w:val="es-CO"/>
        </w:rPr>
        <w:t xml:space="preserve">Por la cual se declara la emergencia sanitaria por causa del coronavirus COVID-19 y otras disposiciones. </w:t>
      </w:r>
      <w:r w:rsidRPr="00D30398">
        <w:rPr>
          <w:lang w:val="es-CO"/>
        </w:rPr>
        <w:t xml:space="preserve">12 de marzo de 2020. Recuperado de </w:t>
      </w:r>
      <w:hyperlink w:history="1" r:id="rId33">
        <w:r w:rsidRPr="00D30398">
          <w:rPr>
            <w:rStyle w:val="Hipervnculo"/>
            <w:lang w:val="es-CO"/>
          </w:rPr>
          <w:t>https://www.minsalud.gov.co/Normatividad_Nuevo/Resoluci%C3%B3n%20No.%200385%20de%202020.pdf</w:t>
        </w:r>
      </w:hyperlink>
    </w:p>
    <w:p w:rsidRPr="00D30398" w:rsidR="00C62B51" w:rsidP="005B1995" w:rsidRDefault="00C62B51" w14:paraId="21C3B3CD" w14:textId="38B77DEC">
      <w:pPr>
        <w:spacing w:line="360" w:lineRule="auto"/>
        <w:ind w:left="720" w:hanging="720"/>
      </w:pPr>
      <w:r w:rsidRPr="00F61930">
        <w:t>San Martin, P. (</w:t>
      </w:r>
      <w:r w:rsidRPr="00D30398">
        <w:t xml:space="preserve">2020). Efectos del aislamiento social y la cuarentena sobre el bienestar subjetivo de los chilenos durante el brote de COVID-19. </w:t>
      </w:r>
      <w:r w:rsidRPr="00D30398">
        <w:rPr>
          <w:i/>
          <w:iCs/>
        </w:rPr>
        <w:t xml:space="preserve">Centro de Autoformación Cívica, Chile. </w:t>
      </w:r>
      <w:r w:rsidRPr="00D30398">
        <w:t xml:space="preserve">Recuperado de </w:t>
      </w:r>
      <w:hyperlink w:history="1" r:id="rId34">
        <w:r w:rsidRPr="00D30398">
          <w:rPr>
            <w:rStyle w:val="Hipervnculo"/>
          </w:rPr>
          <w:t>https://preprints.scielo.org/index.php/scielo/preprint/view/368</w:t>
        </w:r>
      </w:hyperlink>
    </w:p>
    <w:p w:rsidRPr="00D30398" w:rsidR="004713E8" w:rsidP="00457541" w:rsidRDefault="004713E8" w14:paraId="034E1DEA" w14:textId="4E3DE147">
      <w:pPr>
        <w:spacing w:line="360" w:lineRule="auto"/>
        <w:ind w:left="720" w:hanging="720"/>
      </w:pPr>
      <w:r w:rsidRPr="00745E5A">
        <w:t>Schredl, M., &amp; Bulkeley, K. (2020</w:t>
      </w:r>
      <w:r w:rsidRPr="00D30398">
        <w:t>). Dreaming and the COVID-19 pandemic: A survey in a U.S. sample. </w:t>
      </w:r>
      <w:r w:rsidRPr="00D30398">
        <w:rPr>
          <w:i/>
          <w:iCs/>
        </w:rPr>
        <w:t>Dreaming, 30</w:t>
      </w:r>
      <w:r w:rsidRPr="00D30398">
        <w:t xml:space="preserve">(3), 189–198. Recuperado de </w:t>
      </w:r>
      <w:hyperlink w:history="1" r:id="rId35">
        <w:r w:rsidRPr="00D30398">
          <w:rPr>
            <w:rStyle w:val="Hipervnculo"/>
          </w:rPr>
          <w:t>https://psycnet.apa.org/doiLanding?doi=10.1037%2Fdrm0000146</w:t>
        </w:r>
      </w:hyperlink>
    </w:p>
    <w:p w:rsidRPr="00415A86" w:rsidR="005F3C14" w:rsidP="005F3C14" w:rsidRDefault="005F3C14" w14:paraId="0364B4CD" w14:textId="5451B28F">
      <w:pPr>
        <w:spacing w:line="360" w:lineRule="auto"/>
        <w:ind w:left="720" w:hanging="720"/>
        <w:rPr>
          <w:u w:val="single"/>
        </w:rPr>
      </w:pPr>
      <w:r w:rsidRPr="00415A86">
        <w:rPr>
          <w:noProof/>
        </w:rPr>
        <w:t xml:space="preserve">Unidad de </w:t>
      </w:r>
      <w:r w:rsidRPr="00415A86" w:rsidR="0043424F">
        <w:rPr>
          <w:noProof/>
        </w:rPr>
        <w:t>S</w:t>
      </w:r>
      <w:r w:rsidRPr="00415A86">
        <w:rPr>
          <w:noProof/>
        </w:rPr>
        <w:t xml:space="preserve">alud. (13 de agosto de 2020). Los problemas de salud mental que ya está dejando ver la pandemia. </w:t>
      </w:r>
      <w:r w:rsidRPr="00415A86">
        <w:rPr>
          <w:i/>
          <w:iCs/>
          <w:noProof/>
        </w:rPr>
        <w:t xml:space="preserve">El </w:t>
      </w:r>
      <w:r w:rsidRPr="00415A86" w:rsidR="00D82441">
        <w:rPr>
          <w:i/>
          <w:iCs/>
          <w:noProof/>
        </w:rPr>
        <w:t>T</w:t>
      </w:r>
      <w:r w:rsidRPr="00415A86">
        <w:rPr>
          <w:i/>
          <w:iCs/>
          <w:noProof/>
        </w:rPr>
        <w:t>iempo.</w:t>
      </w:r>
      <w:r w:rsidRPr="00415A86">
        <w:rPr>
          <w:noProof/>
        </w:rPr>
        <w:t xml:space="preserve"> Recuperado de </w:t>
      </w:r>
      <w:hyperlink w:history="1" r:id="rId36">
        <w:r w:rsidRPr="00415A86">
          <w:rPr>
            <w:rStyle w:val="Hipervnculo"/>
          </w:rPr>
          <w:t>https://www.eltiempo.com/salud/salud-mental-durante-la-pandemia-en-colombia-trastornos-que-han-revelado-los-estudios-526000</w:t>
        </w:r>
      </w:hyperlink>
    </w:p>
    <w:p w:rsidR="006D70C1" w:rsidP="00D84A51" w:rsidRDefault="005B1995" w14:paraId="7F35C856" w14:textId="3696F497">
      <w:pPr>
        <w:spacing w:line="360" w:lineRule="auto"/>
        <w:ind w:left="720" w:hanging="720"/>
      </w:pPr>
      <w:r w:rsidRPr="00415A86">
        <w:t>United Nations Educational, Scientific and Cultural Organization (</w:t>
      </w:r>
      <w:r w:rsidRPr="00415A86" w:rsidR="000F1B09">
        <w:t>UNESCO</w:t>
      </w:r>
      <w:r w:rsidRPr="00415A86">
        <w:t>)</w:t>
      </w:r>
      <w:r w:rsidRPr="00415A86" w:rsidR="000F1B09">
        <w:t xml:space="preserve">. (2020). </w:t>
      </w:r>
      <w:r w:rsidRPr="00415A86" w:rsidR="000F1B09">
        <w:rPr>
          <w:i/>
          <w:iCs/>
        </w:rPr>
        <w:t>Tesauro de la UNESCO.</w:t>
      </w:r>
      <w:r w:rsidRPr="00415A86" w:rsidR="000F1B09">
        <w:t xml:space="preserve"> Recuperado de </w:t>
      </w:r>
      <w:hyperlink w:history="1" r:id="rId37">
        <w:r w:rsidRPr="00415A86" w:rsidR="000F1B09">
          <w:rPr>
            <w:rStyle w:val="Hipervnculo"/>
          </w:rPr>
          <w:t>http://vocabularies.unesco.org/browser/thesaurus/en/</w:t>
        </w:r>
      </w:hyperlink>
    </w:p>
    <w:p w:rsidR="003C1575" w:rsidP="0039288F" w:rsidRDefault="00236E6D" w14:paraId="12F8F040" w14:textId="009F1BCE">
      <w:pPr>
        <w:pStyle w:val="Ttulo1"/>
      </w:pPr>
      <w:r w:rsidRPr="00A11A8D">
        <w:br w:type="page"/>
      </w:r>
      <w:bookmarkStart w:name="_Toc9501984" w:id="63"/>
      <w:bookmarkStart w:name="_Toc59125068" w:id="64"/>
      <w:r w:rsidRPr="00A11A8D" w:rsidR="0013165A">
        <w:lastRenderedPageBreak/>
        <w:t>A</w:t>
      </w:r>
      <w:r w:rsidRPr="00A11A8D" w:rsidR="00C22DF8">
        <w:t>nexos</w:t>
      </w:r>
      <w:r w:rsidR="000A1D17">
        <w:t>.</w:t>
      </w:r>
      <w:bookmarkEnd w:id="63"/>
      <w:bookmarkEnd w:id="64"/>
    </w:p>
    <w:p w:rsidR="00FA5B14" w:rsidP="00FA5B14" w:rsidRDefault="00FA5B14" w14:paraId="72FA6701" w14:textId="08455037"/>
    <w:p w:rsidRPr="004576F4" w:rsidR="00C53017" w:rsidP="00E14F70" w:rsidRDefault="00C53017" w14:paraId="4928AAA5" w14:textId="78BB08BC">
      <w:pPr>
        <w:pStyle w:val="Ttulo3"/>
        <w:rPr>
          <w:b w:val="0"/>
          <w:bCs/>
        </w:rPr>
      </w:pPr>
      <w:bookmarkStart w:name="_Toc9501971" w:id="65"/>
      <w:bookmarkStart w:name="_Toc59125069" w:id="66"/>
      <w:r w:rsidRPr="00E14F70">
        <w:t>Anexo 1.</w:t>
      </w:r>
      <w:bookmarkEnd w:id="65"/>
      <w:r w:rsidR="00E14F70">
        <w:t xml:space="preserve"> </w:t>
      </w:r>
      <w:r w:rsidRPr="004576F4">
        <w:rPr>
          <w:b w:val="0"/>
          <w:bCs/>
        </w:rPr>
        <w:t>Autorización de la empresa Transelca para el desarrollo de la investigación</w:t>
      </w:r>
      <w:bookmarkEnd w:id="66"/>
    </w:p>
    <w:p w:rsidR="00C53017" w:rsidP="6DE8D707" w:rsidRDefault="00C53017" w14:paraId="38275D33" w14:textId="77777777">
      <w:pPr>
        <w:snapToGrid w:val="0"/>
        <w:spacing w:line="360" w:lineRule="auto"/>
        <w:rPr>
          <w:b/>
          <w:bCs/>
        </w:rPr>
      </w:pPr>
      <w:r w:rsidR="00C53017">
        <w:drawing>
          <wp:inline wp14:editId="142E7F86" wp14:anchorId="659D5530">
            <wp:extent cx="5514975" cy="6534152"/>
            <wp:effectExtent l="0" t="0" r="9525" b="0"/>
            <wp:docPr id="1" name="Imagen 1" title=""/>
            <wp:cNvGraphicFramePr>
              <a:graphicFrameLocks noChangeAspect="1"/>
            </wp:cNvGraphicFramePr>
            <a:graphic>
              <a:graphicData uri="http://schemas.openxmlformats.org/drawingml/2006/picture">
                <pic:pic>
                  <pic:nvPicPr>
                    <pic:cNvPr id="0" name="Imagen 1"/>
                    <pic:cNvPicPr/>
                  </pic:nvPicPr>
                  <pic:blipFill>
                    <a:blip r:embed="R83b471af40974cf5">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514975" cy="6534152"/>
                    </a:xfrm>
                    <a:prstGeom prst="rect">
                      <a:avLst/>
                    </a:prstGeom>
                  </pic:spPr>
                </pic:pic>
              </a:graphicData>
            </a:graphic>
          </wp:inline>
        </w:drawing>
      </w:r>
    </w:p>
    <w:p w:rsidRPr="008D68AF" w:rsidR="008D68AF" w:rsidP="008D68AF" w:rsidRDefault="008D68AF" w14:paraId="58CE66D8" w14:textId="61473706">
      <w:pPr>
        <w:autoSpaceDE w:val="0"/>
        <w:autoSpaceDN w:val="0"/>
        <w:adjustRightInd w:val="0"/>
        <w:spacing w:line="276" w:lineRule="auto"/>
        <w:jc w:val="center"/>
        <w:rPr>
          <w:sz w:val="20"/>
          <w:szCs w:val="20"/>
          <w:lang w:val="es-CO"/>
        </w:rPr>
      </w:pPr>
      <w:r w:rsidRPr="008D68AF">
        <w:rPr>
          <w:sz w:val="20"/>
          <w:szCs w:val="20"/>
        </w:rPr>
        <w:t xml:space="preserve">Fuente: </w:t>
      </w:r>
      <w:r>
        <w:rPr>
          <w:sz w:val="20"/>
          <w:szCs w:val="20"/>
        </w:rPr>
        <w:t>Elaboración por parte de la empresa Transelca</w:t>
      </w:r>
    </w:p>
    <w:p w:rsidR="00C53017" w:rsidP="00C53017" w:rsidRDefault="00C53017" w14:paraId="592F3E86" w14:textId="77777777">
      <w:pPr>
        <w:numPr>
          <w:ilvl w:val="12"/>
          <w:numId w:val="0"/>
        </w:numPr>
        <w:snapToGrid w:val="0"/>
        <w:spacing w:line="360" w:lineRule="auto"/>
        <w:ind w:firstLine="720"/>
        <w:jc w:val="center"/>
        <w:rPr>
          <w:b/>
          <w:bCs/>
        </w:rPr>
      </w:pPr>
    </w:p>
    <w:p w:rsidRPr="002424CE" w:rsidR="00C53017" w:rsidP="00E43E76" w:rsidRDefault="00C53017" w14:paraId="52411EE6" w14:textId="1F9C5C73">
      <w:pPr>
        <w:pStyle w:val="Ttulo3"/>
        <w:rPr>
          <w:b w:val="0"/>
          <w:bCs/>
        </w:rPr>
      </w:pPr>
      <w:bookmarkStart w:name="_Toc59125070" w:id="67"/>
      <w:r>
        <w:lastRenderedPageBreak/>
        <w:t xml:space="preserve">Anexo 2. </w:t>
      </w:r>
      <w:r w:rsidRPr="002424CE">
        <w:rPr>
          <w:b w:val="0"/>
          <w:bCs/>
        </w:rPr>
        <w:t>Acuerdo de confidencialidad tramitado por la empresa y las estudiantes en práctica</w:t>
      </w:r>
      <w:bookmarkEnd w:id="67"/>
    </w:p>
    <w:p w:rsidR="00C53017" w:rsidP="6DE8D707" w:rsidRDefault="00C53017" w14:paraId="274B3812" w14:textId="77777777">
      <w:pPr>
        <w:snapToGrid w:val="0"/>
        <w:spacing w:line="360" w:lineRule="auto"/>
        <w:rPr>
          <w:b/>
          <w:bCs/>
        </w:rPr>
      </w:pPr>
      <w:r w:rsidR="00C53017">
        <w:drawing>
          <wp:inline wp14:editId="09E78FA1" wp14:anchorId="4ACDBD7A">
            <wp:extent cx="2771775" cy="3494405"/>
            <wp:effectExtent l="0" t="0" r="9525" b="0"/>
            <wp:docPr id="16" name="Imagen 16" title=""/>
            <wp:cNvGraphicFramePr>
              <a:graphicFrameLocks noChangeAspect="1"/>
            </wp:cNvGraphicFramePr>
            <a:graphic>
              <a:graphicData uri="http://schemas.openxmlformats.org/drawingml/2006/picture">
                <pic:pic>
                  <pic:nvPicPr>
                    <pic:cNvPr id="0" name="Imagen 16"/>
                    <pic:cNvPicPr/>
                  </pic:nvPicPr>
                  <pic:blipFill>
                    <a:blip r:embed="Rb21c1577d63e4d2f">
                      <a:extLst>
                        <a:ext xmlns:a="http://schemas.openxmlformats.org/drawingml/2006/main" uri="{28A0092B-C50C-407E-A947-70E740481C1C}">
                          <a14:useLocalDpi val="0"/>
                        </a:ext>
                      </a:extLst>
                    </a:blip>
                    <a:stretch>
                      <a:fillRect/>
                    </a:stretch>
                  </pic:blipFill>
                  <pic:spPr>
                    <a:xfrm rot="0" flipH="0" flipV="0">
                      <a:off x="0" y="0"/>
                      <a:ext cx="2771775" cy="3494405"/>
                    </a:xfrm>
                    <a:prstGeom prst="rect">
                      <a:avLst/>
                    </a:prstGeom>
                  </pic:spPr>
                </pic:pic>
              </a:graphicData>
            </a:graphic>
          </wp:inline>
        </w:drawing>
      </w:r>
      <w:r w:rsidRPr="6DE8D707" w:rsidR="00C53017">
        <w:rPr>
          <w:noProof/>
        </w:rPr>
        <w:t xml:space="preserve"> </w:t>
      </w:r>
      <w:r w:rsidR="00C53017">
        <w:drawing>
          <wp:inline wp14:editId="072C5CB1" wp14:anchorId="36614280">
            <wp:extent cx="2657475" cy="3506470"/>
            <wp:effectExtent l="0" t="0" r="9525" b="0"/>
            <wp:docPr id="18" name="Imagen 18" title=""/>
            <wp:cNvGraphicFramePr>
              <a:graphicFrameLocks noChangeAspect="1"/>
            </wp:cNvGraphicFramePr>
            <a:graphic>
              <a:graphicData uri="http://schemas.openxmlformats.org/drawingml/2006/picture">
                <pic:pic>
                  <pic:nvPicPr>
                    <pic:cNvPr id="0" name="Imagen 18"/>
                    <pic:cNvPicPr/>
                  </pic:nvPicPr>
                  <pic:blipFill>
                    <a:blip r:embed="R29af37a14d4343e3">
                      <a:extLst>
                        <a:ext xmlns:a="http://schemas.openxmlformats.org/drawingml/2006/main" uri="{28A0092B-C50C-407E-A947-70E740481C1C}">
                          <a14:useLocalDpi val="0"/>
                        </a:ext>
                      </a:extLst>
                    </a:blip>
                    <a:stretch>
                      <a:fillRect/>
                    </a:stretch>
                  </pic:blipFill>
                  <pic:spPr>
                    <a:xfrm rot="0" flipH="0" flipV="0">
                      <a:off x="0" y="0"/>
                      <a:ext cx="2657475" cy="3506470"/>
                    </a:xfrm>
                    <a:prstGeom prst="rect">
                      <a:avLst/>
                    </a:prstGeom>
                  </pic:spPr>
                </pic:pic>
              </a:graphicData>
            </a:graphic>
          </wp:inline>
        </w:drawing>
      </w:r>
    </w:p>
    <w:p w:rsidR="00C53017" w:rsidP="6DE8D707" w:rsidRDefault="00C53017" w14:paraId="0BB2CE34" w14:textId="31E8EA23">
      <w:pPr>
        <w:snapToGrid w:val="0"/>
        <w:spacing w:line="360" w:lineRule="auto"/>
        <w:jc w:val="center"/>
        <w:rPr>
          <w:b/>
          <w:bCs/>
        </w:rPr>
      </w:pPr>
      <w:r w:rsidR="00C53017">
        <w:drawing>
          <wp:inline wp14:editId="55B1DA2F" wp14:anchorId="7376E71F">
            <wp:extent cx="2796540" cy="3409950"/>
            <wp:effectExtent l="0" t="0" r="3810" b="0"/>
            <wp:docPr id="19" name="Imagen 19" title=""/>
            <wp:cNvGraphicFramePr>
              <a:graphicFrameLocks noChangeAspect="1"/>
            </wp:cNvGraphicFramePr>
            <a:graphic>
              <a:graphicData uri="http://schemas.openxmlformats.org/drawingml/2006/picture">
                <pic:pic>
                  <pic:nvPicPr>
                    <pic:cNvPr id="0" name="Imagen 19"/>
                    <pic:cNvPicPr/>
                  </pic:nvPicPr>
                  <pic:blipFill>
                    <a:blip r:embed="R36375397c0f44246">
                      <a:extLst>
                        <a:ext xmlns:a="http://schemas.openxmlformats.org/drawingml/2006/main" uri="{28A0092B-C50C-407E-A947-70E740481C1C}">
                          <a14:useLocalDpi val="0"/>
                        </a:ext>
                      </a:extLst>
                    </a:blip>
                    <a:stretch>
                      <a:fillRect/>
                    </a:stretch>
                  </pic:blipFill>
                  <pic:spPr>
                    <a:xfrm rot="0" flipH="0" flipV="0">
                      <a:off x="0" y="0"/>
                      <a:ext cx="2796540" cy="3409950"/>
                    </a:xfrm>
                    <a:prstGeom prst="rect">
                      <a:avLst/>
                    </a:prstGeom>
                  </pic:spPr>
                </pic:pic>
              </a:graphicData>
            </a:graphic>
          </wp:inline>
        </w:drawing>
      </w:r>
    </w:p>
    <w:p w:rsidRPr="008D68AF" w:rsidR="008D68AF" w:rsidP="008D68AF" w:rsidRDefault="008D68AF" w14:paraId="565B20F0" w14:textId="120CDB7B">
      <w:pPr>
        <w:autoSpaceDE w:val="0"/>
        <w:autoSpaceDN w:val="0"/>
        <w:adjustRightInd w:val="0"/>
        <w:spacing w:line="276" w:lineRule="auto"/>
        <w:jc w:val="center"/>
        <w:rPr>
          <w:sz w:val="20"/>
          <w:szCs w:val="20"/>
          <w:lang w:val="es-CO"/>
        </w:rPr>
      </w:pPr>
      <w:r w:rsidRPr="008D68AF">
        <w:rPr>
          <w:sz w:val="20"/>
          <w:szCs w:val="20"/>
        </w:rPr>
        <w:t xml:space="preserve">Fuente: Elaboración </w:t>
      </w:r>
      <w:r>
        <w:rPr>
          <w:sz w:val="20"/>
          <w:szCs w:val="20"/>
        </w:rPr>
        <w:t xml:space="preserve">por parte de la empresa Transelca </w:t>
      </w:r>
    </w:p>
    <w:p w:rsidRPr="00326B00" w:rsidR="00A96602" w:rsidP="00E43E76" w:rsidRDefault="00A96602" w14:paraId="7D010F09" w14:textId="08034AA1">
      <w:pPr>
        <w:pStyle w:val="Ttulo3"/>
      </w:pPr>
      <w:bookmarkStart w:name="_Hlk54999077" w:id="68"/>
      <w:bookmarkStart w:name="_Toc59125071" w:id="69"/>
      <w:r>
        <w:lastRenderedPageBreak/>
        <w:t xml:space="preserve">Anexo </w:t>
      </w:r>
      <w:r w:rsidR="00C53017">
        <w:t>3</w:t>
      </w:r>
      <w:r>
        <w:t xml:space="preserve">. </w:t>
      </w:r>
      <w:r w:rsidRPr="00C115D3">
        <w:rPr>
          <w:b w:val="0"/>
          <w:bCs/>
        </w:rPr>
        <w:t>Instrumento para la recolección de información en formato Excel</w:t>
      </w:r>
      <w:bookmarkEnd w:id="69"/>
    </w:p>
    <w:bookmarkEnd w:id="68"/>
    <w:p w:rsidR="00A96602" w:rsidP="6DE8D707" w:rsidRDefault="00435D1E" w14:paraId="2CAABC97" w14:textId="4C552B60">
      <w:pPr>
        <w:snapToGrid w:val="0"/>
        <w:spacing w:line="360" w:lineRule="auto"/>
        <w:rPr>
          <w:b/>
          <w:bCs/>
        </w:rPr>
      </w:pPr>
      <w:r w:rsidR="00435D1E">
        <w:drawing>
          <wp:inline wp14:editId="38BA7B30" wp14:anchorId="175A9E76">
            <wp:extent cx="5486400" cy="2671445"/>
            <wp:effectExtent l="0" t="0" r="0" b="0"/>
            <wp:docPr id="40" name="Imagen 40" title=""/>
            <wp:cNvGraphicFramePr>
              <a:graphicFrameLocks noChangeAspect="1"/>
            </wp:cNvGraphicFramePr>
            <a:graphic>
              <a:graphicData uri="http://schemas.openxmlformats.org/drawingml/2006/picture">
                <pic:pic>
                  <pic:nvPicPr>
                    <pic:cNvPr id="0" name="Imagen 40"/>
                    <pic:cNvPicPr/>
                  </pic:nvPicPr>
                  <pic:blipFill>
                    <a:blip r:embed="Rf5cab6a8c4f64f05">
                      <a:extLst>
                        <a:ext xmlns:a="http://schemas.openxmlformats.org/drawingml/2006/main" uri="{28A0092B-C50C-407E-A947-70E740481C1C}">
                          <a14:useLocalDpi val="0"/>
                        </a:ext>
                      </a:extLst>
                    </a:blip>
                    <a:stretch>
                      <a:fillRect/>
                    </a:stretch>
                  </pic:blipFill>
                  <pic:spPr>
                    <a:xfrm rot="0" flipH="0" flipV="0">
                      <a:off x="0" y="0"/>
                      <a:ext cx="5486400" cy="2671445"/>
                    </a:xfrm>
                    <a:prstGeom prst="rect">
                      <a:avLst/>
                    </a:prstGeom>
                  </pic:spPr>
                </pic:pic>
              </a:graphicData>
            </a:graphic>
          </wp:inline>
        </w:drawing>
      </w:r>
    </w:p>
    <w:p w:rsidR="00435D1E" w:rsidP="6DE8D707" w:rsidRDefault="00435D1E" w14:paraId="7A6DD365" w14:textId="73CFE599">
      <w:pPr>
        <w:snapToGrid w:val="0"/>
        <w:spacing w:line="360" w:lineRule="auto"/>
        <w:rPr>
          <w:b/>
          <w:bCs/>
        </w:rPr>
      </w:pPr>
      <w:r w:rsidR="00435D1E">
        <w:drawing>
          <wp:inline wp14:editId="40B1DDBE" wp14:anchorId="2D1DD8E5">
            <wp:extent cx="5486400" cy="2280285"/>
            <wp:effectExtent l="0" t="0" r="0" b="5715"/>
            <wp:docPr id="41" name="Imagen 41" title=""/>
            <wp:cNvGraphicFramePr>
              <a:graphicFrameLocks noChangeAspect="1"/>
            </wp:cNvGraphicFramePr>
            <a:graphic>
              <a:graphicData uri="http://schemas.openxmlformats.org/drawingml/2006/picture">
                <pic:pic>
                  <pic:nvPicPr>
                    <pic:cNvPr id="0" name="Imagen 41"/>
                    <pic:cNvPicPr/>
                  </pic:nvPicPr>
                  <pic:blipFill>
                    <a:blip r:embed="R0e04271a75844aea">
                      <a:extLst>
                        <a:ext xmlns:a="http://schemas.openxmlformats.org/drawingml/2006/main" uri="{28A0092B-C50C-407E-A947-70E740481C1C}">
                          <a14:useLocalDpi val="0"/>
                        </a:ext>
                      </a:extLst>
                    </a:blip>
                    <a:stretch>
                      <a:fillRect/>
                    </a:stretch>
                  </pic:blipFill>
                  <pic:spPr>
                    <a:xfrm rot="0" flipH="0" flipV="0">
                      <a:off x="0" y="0"/>
                      <a:ext cx="5486400" cy="2280285"/>
                    </a:xfrm>
                    <a:prstGeom prst="rect">
                      <a:avLst/>
                    </a:prstGeom>
                  </pic:spPr>
                </pic:pic>
              </a:graphicData>
            </a:graphic>
          </wp:inline>
        </w:drawing>
      </w:r>
    </w:p>
    <w:p w:rsidR="00435D1E" w:rsidP="6DE8D707" w:rsidRDefault="00435D1E" w14:paraId="09A80D54" w14:textId="05EF31E6">
      <w:pPr>
        <w:snapToGrid w:val="0"/>
        <w:spacing w:line="360" w:lineRule="auto"/>
        <w:rPr>
          <w:b/>
          <w:bCs/>
        </w:rPr>
      </w:pPr>
      <w:r w:rsidR="00435D1E">
        <w:drawing>
          <wp:inline wp14:editId="6D19AF04" wp14:anchorId="2D090600">
            <wp:extent cx="5486400" cy="2303145"/>
            <wp:effectExtent l="0" t="0" r="0" b="1905"/>
            <wp:docPr id="42" name="Imagen 42" title=""/>
            <wp:cNvGraphicFramePr>
              <a:graphicFrameLocks noChangeAspect="1"/>
            </wp:cNvGraphicFramePr>
            <a:graphic>
              <a:graphicData uri="http://schemas.openxmlformats.org/drawingml/2006/picture">
                <pic:pic>
                  <pic:nvPicPr>
                    <pic:cNvPr id="0" name="Imagen 42"/>
                    <pic:cNvPicPr/>
                  </pic:nvPicPr>
                  <pic:blipFill>
                    <a:blip r:embed="R3c12642a61f847b2">
                      <a:extLst>
                        <a:ext xmlns:a="http://schemas.openxmlformats.org/drawingml/2006/main" uri="{28A0092B-C50C-407E-A947-70E740481C1C}">
                          <a14:useLocalDpi val="0"/>
                        </a:ext>
                      </a:extLst>
                    </a:blip>
                    <a:stretch>
                      <a:fillRect/>
                    </a:stretch>
                  </pic:blipFill>
                  <pic:spPr>
                    <a:xfrm rot="0" flipH="0" flipV="0">
                      <a:off x="0" y="0"/>
                      <a:ext cx="5486400" cy="2303145"/>
                    </a:xfrm>
                    <a:prstGeom prst="rect">
                      <a:avLst/>
                    </a:prstGeom>
                  </pic:spPr>
                </pic:pic>
              </a:graphicData>
            </a:graphic>
          </wp:inline>
        </w:drawing>
      </w:r>
    </w:p>
    <w:p w:rsidR="00435D1E" w:rsidP="6DE8D707" w:rsidRDefault="00435D1E" w14:paraId="4459E932" w14:textId="19649C5E">
      <w:pPr>
        <w:snapToGrid w:val="0"/>
        <w:spacing w:line="360" w:lineRule="auto"/>
        <w:rPr>
          <w:b/>
          <w:bCs/>
        </w:rPr>
      </w:pPr>
      <w:r w:rsidR="00435D1E">
        <w:drawing>
          <wp:inline wp14:editId="1FE47212" wp14:anchorId="4025883C">
            <wp:extent cx="5486400" cy="2379980"/>
            <wp:effectExtent l="0" t="0" r="0" b="1270"/>
            <wp:docPr id="43" name="Imagen 43" title=""/>
            <wp:cNvGraphicFramePr>
              <a:graphicFrameLocks noChangeAspect="1"/>
            </wp:cNvGraphicFramePr>
            <a:graphic>
              <a:graphicData uri="http://schemas.openxmlformats.org/drawingml/2006/picture">
                <pic:pic>
                  <pic:nvPicPr>
                    <pic:cNvPr id="0" name="Imagen 43"/>
                    <pic:cNvPicPr/>
                  </pic:nvPicPr>
                  <pic:blipFill>
                    <a:blip r:embed="Rb042cea54d99454f">
                      <a:extLst>
                        <a:ext xmlns:a="http://schemas.openxmlformats.org/drawingml/2006/main" uri="{28A0092B-C50C-407E-A947-70E740481C1C}">
                          <a14:useLocalDpi val="0"/>
                        </a:ext>
                      </a:extLst>
                    </a:blip>
                    <a:stretch>
                      <a:fillRect/>
                    </a:stretch>
                  </pic:blipFill>
                  <pic:spPr>
                    <a:xfrm rot="0" flipH="0" flipV="0">
                      <a:off x="0" y="0"/>
                      <a:ext cx="5486400" cy="2379980"/>
                    </a:xfrm>
                    <a:prstGeom prst="rect">
                      <a:avLst/>
                    </a:prstGeom>
                  </pic:spPr>
                </pic:pic>
              </a:graphicData>
            </a:graphic>
          </wp:inline>
        </w:drawing>
      </w:r>
    </w:p>
    <w:p w:rsidR="00435D1E" w:rsidP="6DE8D707" w:rsidRDefault="00435D1E" w14:paraId="43CF8DAD" w14:textId="2E80CB5C">
      <w:pPr>
        <w:snapToGrid w:val="0"/>
        <w:spacing w:line="360" w:lineRule="auto"/>
        <w:rPr>
          <w:b/>
          <w:bCs/>
        </w:rPr>
      </w:pPr>
      <w:r w:rsidR="00435D1E">
        <w:drawing>
          <wp:inline wp14:editId="71C3E5AC" wp14:anchorId="09CDEC54">
            <wp:extent cx="5486400" cy="2355850"/>
            <wp:effectExtent l="0" t="0" r="0" b="6350"/>
            <wp:docPr id="44" name="Imagen 44" title=""/>
            <wp:cNvGraphicFramePr>
              <a:graphicFrameLocks noChangeAspect="1"/>
            </wp:cNvGraphicFramePr>
            <a:graphic>
              <a:graphicData uri="http://schemas.openxmlformats.org/drawingml/2006/picture">
                <pic:pic>
                  <pic:nvPicPr>
                    <pic:cNvPr id="0" name="Imagen 44"/>
                    <pic:cNvPicPr/>
                  </pic:nvPicPr>
                  <pic:blipFill>
                    <a:blip r:embed="Rb71aa73a81114a13">
                      <a:extLst>
                        <a:ext xmlns:a="http://schemas.openxmlformats.org/drawingml/2006/main" uri="{28A0092B-C50C-407E-A947-70E740481C1C}">
                          <a14:useLocalDpi val="0"/>
                        </a:ext>
                      </a:extLst>
                    </a:blip>
                    <a:stretch>
                      <a:fillRect/>
                    </a:stretch>
                  </pic:blipFill>
                  <pic:spPr>
                    <a:xfrm rot="0" flipH="0" flipV="0">
                      <a:off x="0" y="0"/>
                      <a:ext cx="5486400" cy="2355850"/>
                    </a:xfrm>
                    <a:prstGeom prst="rect">
                      <a:avLst/>
                    </a:prstGeom>
                  </pic:spPr>
                </pic:pic>
              </a:graphicData>
            </a:graphic>
          </wp:inline>
        </w:drawing>
      </w:r>
    </w:p>
    <w:p w:rsidR="00435D1E" w:rsidP="6DE8D707" w:rsidRDefault="00435D1E" w14:paraId="1E0661F7" w14:textId="7CD8F314">
      <w:pPr>
        <w:snapToGrid w:val="0"/>
        <w:spacing w:line="360" w:lineRule="auto"/>
        <w:rPr>
          <w:b/>
          <w:bCs/>
        </w:rPr>
      </w:pPr>
      <w:r w:rsidR="00435D1E">
        <w:drawing>
          <wp:inline wp14:editId="6ACED310" wp14:anchorId="29F2498B">
            <wp:extent cx="5486400" cy="2039620"/>
            <wp:effectExtent l="0" t="0" r="0" b="0"/>
            <wp:docPr id="45" name="Imagen 45" title=""/>
            <wp:cNvGraphicFramePr>
              <a:graphicFrameLocks noChangeAspect="1"/>
            </wp:cNvGraphicFramePr>
            <a:graphic>
              <a:graphicData uri="http://schemas.openxmlformats.org/drawingml/2006/picture">
                <pic:pic>
                  <pic:nvPicPr>
                    <pic:cNvPr id="0" name="Imagen 45"/>
                    <pic:cNvPicPr/>
                  </pic:nvPicPr>
                  <pic:blipFill>
                    <a:blip r:embed="Rd42777b7c6d54769">
                      <a:extLst>
                        <a:ext xmlns:a="http://schemas.openxmlformats.org/drawingml/2006/main" uri="{28A0092B-C50C-407E-A947-70E740481C1C}">
                          <a14:useLocalDpi val="0"/>
                        </a:ext>
                      </a:extLst>
                    </a:blip>
                    <a:stretch>
                      <a:fillRect/>
                    </a:stretch>
                  </pic:blipFill>
                  <pic:spPr>
                    <a:xfrm rot="0" flipH="0" flipV="0">
                      <a:off x="0" y="0"/>
                      <a:ext cx="5486400" cy="2039620"/>
                    </a:xfrm>
                    <a:prstGeom prst="rect">
                      <a:avLst/>
                    </a:prstGeom>
                  </pic:spPr>
                </pic:pic>
              </a:graphicData>
            </a:graphic>
          </wp:inline>
        </w:drawing>
      </w:r>
    </w:p>
    <w:p w:rsidR="00A96602" w:rsidP="00A96602" w:rsidRDefault="00A96602" w14:paraId="2D11AB1F" w14:textId="2DB4CBD1">
      <w:pPr>
        <w:numPr>
          <w:ilvl w:val="12"/>
          <w:numId w:val="0"/>
        </w:numPr>
        <w:snapToGrid w:val="0"/>
        <w:spacing w:line="360" w:lineRule="auto"/>
        <w:rPr>
          <w:b/>
          <w:bCs/>
        </w:rPr>
      </w:pPr>
    </w:p>
    <w:p w:rsidRPr="008D68AF" w:rsidR="008D68AF" w:rsidP="008D68AF" w:rsidRDefault="008D68AF" w14:paraId="739739AD" w14:textId="5613D7AA">
      <w:pPr>
        <w:autoSpaceDE w:val="0"/>
        <w:autoSpaceDN w:val="0"/>
        <w:adjustRightInd w:val="0"/>
        <w:spacing w:line="276" w:lineRule="auto"/>
        <w:jc w:val="center"/>
        <w:rPr>
          <w:sz w:val="20"/>
          <w:szCs w:val="20"/>
          <w:lang w:val="es-CO"/>
        </w:rPr>
      </w:pPr>
      <w:bookmarkStart w:name="_Hlk57420470" w:id="70"/>
      <w:r w:rsidRPr="008D68AF">
        <w:rPr>
          <w:sz w:val="20"/>
          <w:szCs w:val="20"/>
        </w:rPr>
        <w:t xml:space="preserve">Fuente: Elaboración </w:t>
      </w:r>
      <w:r>
        <w:rPr>
          <w:sz w:val="20"/>
          <w:szCs w:val="20"/>
        </w:rPr>
        <w:t xml:space="preserve">por parte de la </w:t>
      </w:r>
      <w:r w:rsidRPr="008D68AF">
        <w:rPr>
          <w:sz w:val="20"/>
          <w:szCs w:val="20"/>
        </w:rPr>
        <w:t>firma MCOL Asesorías Especializadas SAS</w:t>
      </w:r>
      <w:bookmarkEnd w:id="70"/>
    </w:p>
    <w:p w:rsidR="00A96602" w:rsidP="008D68AF" w:rsidRDefault="00A96602" w14:paraId="79C3E275" w14:textId="0BFBC9CD">
      <w:pPr>
        <w:numPr>
          <w:ilvl w:val="12"/>
          <w:numId w:val="0"/>
        </w:numPr>
        <w:snapToGrid w:val="0"/>
        <w:spacing w:line="360" w:lineRule="auto"/>
        <w:jc w:val="center"/>
        <w:rPr>
          <w:b/>
          <w:bCs/>
        </w:rPr>
      </w:pPr>
    </w:p>
    <w:p w:rsidR="00A96602" w:rsidP="00E43E76" w:rsidRDefault="00A96602" w14:paraId="28A8B6BC" w14:textId="4F24E5ED">
      <w:pPr>
        <w:pStyle w:val="Ttulo3"/>
      </w:pPr>
      <w:bookmarkStart w:name="_Toc59125072" w:id="71"/>
      <w:r>
        <w:lastRenderedPageBreak/>
        <w:t xml:space="preserve">Anexo </w:t>
      </w:r>
      <w:r w:rsidR="00C53017">
        <w:t>4</w:t>
      </w:r>
      <w:r>
        <w:t>.</w:t>
      </w:r>
      <w:r w:rsidR="00E43E76">
        <w:t xml:space="preserve"> </w:t>
      </w:r>
      <w:r w:rsidRPr="004B291D">
        <w:rPr>
          <w:b w:val="0"/>
          <w:bCs/>
        </w:rPr>
        <w:t>Instrumento para la recolección de información con consentimiento informado</w:t>
      </w:r>
      <w:r w:rsidRPr="004B291D" w:rsidR="00007DC0">
        <w:rPr>
          <w:b w:val="0"/>
          <w:bCs/>
        </w:rPr>
        <w:t xml:space="preserve"> elaborado en formulario de Google</w:t>
      </w:r>
      <w:bookmarkEnd w:id="71"/>
    </w:p>
    <w:p w:rsidR="00007DC0" w:rsidP="00007DC0" w:rsidRDefault="00007DC0" w14:paraId="7C11BCCD" w14:textId="77777777">
      <w:pPr>
        <w:numPr>
          <w:ilvl w:val="12"/>
          <w:numId w:val="0"/>
        </w:numPr>
        <w:snapToGrid w:val="0"/>
        <w:spacing w:line="360" w:lineRule="auto"/>
      </w:pPr>
    </w:p>
    <w:p w:rsidRPr="00007DC0" w:rsidR="00A96602" w:rsidP="00007DC0" w:rsidRDefault="00A96602" w14:paraId="76F6BF18" w14:textId="74E60750">
      <w:pPr>
        <w:numPr>
          <w:ilvl w:val="12"/>
          <w:numId w:val="0"/>
        </w:numPr>
        <w:snapToGrid w:val="0"/>
        <w:spacing w:line="360" w:lineRule="auto"/>
      </w:pPr>
      <w:r w:rsidRPr="004B291D">
        <w:t>Link de acceso</w:t>
      </w:r>
      <w:r w:rsidR="00007DC0">
        <w:t xml:space="preserve"> </w:t>
      </w:r>
      <w:hyperlink w:history="1" r:id="rId48">
        <w:r w:rsidRPr="00007DC0">
          <w:rPr>
            <w:rStyle w:val="Hipervnculo"/>
            <w:bdr w:val="none" w:color="auto" w:sz="0" w:space="0" w:frame="1"/>
            <w:shd w:val="clear" w:color="auto" w:fill="FFFFFF"/>
          </w:rPr>
          <w:t>https://forms.gle/n65LCd5sMoY5DqAk9</w:t>
        </w:r>
      </w:hyperlink>
    </w:p>
    <w:p w:rsidR="00A96602" w:rsidP="00FA5B14" w:rsidRDefault="00A96602" w14:paraId="7921EE84" w14:textId="5202CD00"/>
    <w:p w:rsidR="00A96602" w:rsidP="00FA5B14" w:rsidRDefault="004429D4" w14:paraId="507F474D" w14:textId="3B0FF838">
      <w:r w:rsidR="004429D4">
        <w:drawing>
          <wp:inline wp14:editId="1FE33431" wp14:anchorId="7A8B677B">
            <wp:extent cx="5486400" cy="3429000"/>
            <wp:effectExtent l="0" t="0" r="0" b="0"/>
            <wp:docPr id="46" name="Imagen 46" title=""/>
            <wp:cNvGraphicFramePr>
              <a:graphicFrameLocks noChangeAspect="1"/>
            </wp:cNvGraphicFramePr>
            <a:graphic>
              <a:graphicData uri="http://schemas.openxmlformats.org/drawingml/2006/picture">
                <pic:pic>
                  <pic:nvPicPr>
                    <pic:cNvPr id="0" name="Imagen 46"/>
                    <pic:cNvPicPr/>
                  </pic:nvPicPr>
                  <pic:blipFill>
                    <a:blip r:embed="R13c5e3823c704d49">
                      <a:extLst>
                        <a:ext xmlns:a="http://schemas.openxmlformats.org/drawingml/2006/main" uri="{28A0092B-C50C-407E-A947-70E740481C1C}">
                          <a14:useLocalDpi val="0"/>
                        </a:ext>
                      </a:extLst>
                    </a:blip>
                    <a:stretch>
                      <a:fillRect/>
                    </a:stretch>
                  </pic:blipFill>
                  <pic:spPr>
                    <a:xfrm rot="0" flipH="0" flipV="0">
                      <a:off x="0" y="0"/>
                      <a:ext cx="5486400" cy="3429000"/>
                    </a:xfrm>
                    <a:prstGeom prst="rect">
                      <a:avLst/>
                    </a:prstGeom>
                  </pic:spPr>
                </pic:pic>
              </a:graphicData>
            </a:graphic>
          </wp:inline>
        </w:drawing>
      </w:r>
    </w:p>
    <w:p w:rsidR="004429D4" w:rsidP="00FA5B14" w:rsidRDefault="004429D4" w14:paraId="6EB247A5" w14:textId="77232307">
      <w:r w:rsidR="004429D4">
        <w:drawing>
          <wp:inline wp14:editId="034718A8" wp14:anchorId="1A03AA1F">
            <wp:extent cx="5486400" cy="2952750"/>
            <wp:effectExtent l="0" t="0" r="0" b="0"/>
            <wp:docPr id="47" name="Imagen 47" title=""/>
            <wp:cNvGraphicFramePr>
              <a:graphicFrameLocks noChangeAspect="1"/>
            </wp:cNvGraphicFramePr>
            <a:graphic>
              <a:graphicData uri="http://schemas.openxmlformats.org/drawingml/2006/picture">
                <pic:pic>
                  <pic:nvPicPr>
                    <pic:cNvPr id="0" name="Imagen 47"/>
                    <pic:cNvPicPr/>
                  </pic:nvPicPr>
                  <pic:blipFill>
                    <a:blip r:embed="R719fb27af61943ba">
                      <a:extLst>
                        <a:ext xmlns:a="http://schemas.openxmlformats.org/drawingml/2006/main" uri="{28A0092B-C50C-407E-A947-70E740481C1C}">
                          <a14:useLocalDpi val="0"/>
                        </a:ext>
                      </a:extLst>
                    </a:blip>
                    <a:stretch>
                      <a:fillRect/>
                    </a:stretch>
                  </pic:blipFill>
                  <pic:spPr>
                    <a:xfrm rot="0" flipH="0" flipV="0">
                      <a:off x="0" y="0"/>
                      <a:ext cx="5486400" cy="2952750"/>
                    </a:xfrm>
                    <a:prstGeom prst="rect">
                      <a:avLst/>
                    </a:prstGeom>
                  </pic:spPr>
                </pic:pic>
              </a:graphicData>
            </a:graphic>
          </wp:inline>
        </w:drawing>
      </w:r>
    </w:p>
    <w:p w:rsidR="004429D4" w:rsidP="004429D4" w:rsidRDefault="004429D4" w14:paraId="4D13FA2F" w14:textId="77594C48">
      <w:pPr>
        <w:jc w:val="center"/>
      </w:pPr>
      <w:bookmarkStart w:name="_Hlk57421804" w:id="72"/>
      <w:r w:rsidRPr="008D68AF">
        <w:rPr>
          <w:sz w:val="20"/>
          <w:szCs w:val="20"/>
        </w:rPr>
        <w:t xml:space="preserve">Fuente: Elaboración </w:t>
      </w:r>
      <w:r>
        <w:rPr>
          <w:sz w:val="20"/>
          <w:szCs w:val="20"/>
        </w:rPr>
        <w:t xml:space="preserve">por parte de la </w:t>
      </w:r>
      <w:r w:rsidRPr="008D68AF">
        <w:rPr>
          <w:sz w:val="20"/>
          <w:szCs w:val="20"/>
        </w:rPr>
        <w:t>firma MCOL Asesorías Especializadas SAS</w:t>
      </w:r>
    </w:p>
    <w:p w:rsidRPr="004429D4" w:rsidR="00196862" w:rsidP="00E43E76" w:rsidRDefault="0049164C" w14:paraId="56ECB59C" w14:textId="76484FA8">
      <w:pPr>
        <w:pStyle w:val="Ttulo3"/>
        <w:rPr>
          <w:b w:val="0"/>
          <w:bCs/>
        </w:rPr>
      </w:pPr>
      <w:bookmarkStart w:name="_Hlk54998978" w:id="73"/>
      <w:bookmarkStart w:name="_Toc59125073" w:id="74"/>
      <w:bookmarkEnd w:id="72"/>
      <w:r>
        <w:lastRenderedPageBreak/>
        <w:t xml:space="preserve">Anexo </w:t>
      </w:r>
      <w:r w:rsidR="00B834A7">
        <w:t>5</w:t>
      </w:r>
      <w:r>
        <w:t>.</w:t>
      </w:r>
      <w:r w:rsidR="00E43E76">
        <w:t xml:space="preserve"> </w:t>
      </w:r>
      <w:r w:rsidRPr="004429D4" w:rsidR="00FA5B14">
        <w:rPr>
          <w:b w:val="0"/>
          <w:bCs/>
        </w:rPr>
        <w:t>C</w:t>
      </w:r>
      <w:r w:rsidRPr="004429D4" w:rsidR="00C22DF8">
        <w:rPr>
          <w:b w:val="0"/>
          <w:bCs/>
        </w:rPr>
        <w:t xml:space="preserve">onsentimiento </w:t>
      </w:r>
      <w:r w:rsidRPr="004429D4" w:rsidR="00FA5B14">
        <w:rPr>
          <w:b w:val="0"/>
          <w:bCs/>
        </w:rPr>
        <w:t>I</w:t>
      </w:r>
      <w:r w:rsidRPr="004429D4" w:rsidR="00C22DF8">
        <w:rPr>
          <w:b w:val="0"/>
          <w:bCs/>
        </w:rPr>
        <w:t>nformado</w:t>
      </w:r>
      <w:r w:rsidRPr="004429D4" w:rsidR="00FA5B14">
        <w:rPr>
          <w:b w:val="0"/>
          <w:bCs/>
        </w:rPr>
        <w:t xml:space="preserve"> en formato Word</w:t>
      </w:r>
      <w:bookmarkEnd w:id="74"/>
      <w:r w:rsidRPr="004429D4" w:rsidR="00FA5B14">
        <w:rPr>
          <w:b w:val="0"/>
          <w:bCs/>
        </w:rPr>
        <w:t xml:space="preserve"> </w:t>
      </w:r>
    </w:p>
    <w:bookmarkEnd w:id="73"/>
    <w:p w:rsidR="00196862" w:rsidP="6DE8D707" w:rsidRDefault="0049164C" w14:paraId="6418C57E" w14:textId="0021ABEF">
      <w:pPr>
        <w:snapToGrid w:val="0"/>
        <w:spacing w:line="360" w:lineRule="auto"/>
        <w:rPr>
          <w:b/>
          <w:bCs/>
        </w:rPr>
      </w:pPr>
      <w:r w:rsidR="0049164C">
        <w:drawing>
          <wp:inline wp14:editId="09CC8373" wp14:anchorId="26CDA985">
            <wp:extent cx="5495558" cy="7210424"/>
            <wp:effectExtent l="0" t="0" r="0" b="0"/>
            <wp:docPr id="3" name="Imagen 3" title=""/>
            <wp:cNvGraphicFramePr>
              <a:graphicFrameLocks noChangeAspect="1"/>
            </wp:cNvGraphicFramePr>
            <a:graphic>
              <a:graphicData uri="http://schemas.openxmlformats.org/drawingml/2006/picture">
                <pic:pic>
                  <pic:nvPicPr>
                    <pic:cNvPr id="0" name="Imagen 3"/>
                    <pic:cNvPicPr/>
                  </pic:nvPicPr>
                  <pic:blipFill>
                    <a:blip r:embed="R5326f78ef5a84fff">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495558" cy="7210424"/>
                    </a:xfrm>
                    <a:prstGeom prst="rect">
                      <a:avLst/>
                    </a:prstGeom>
                  </pic:spPr>
                </pic:pic>
              </a:graphicData>
            </a:graphic>
          </wp:inline>
        </w:drawing>
      </w:r>
    </w:p>
    <w:p w:rsidR="00196862" w:rsidP="00FA5B14" w:rsidRDefault="00196862" w14:paraId="0B30A818" w14:textId="77777777">
      <w:pPr>
        <w:numPr>
          <w:ilvl w:val="12"/>
          <w:numId w:val="0"/>
        </w:numPr>
        <w:snapToGrid w:val="0"/>
        <w:spacing w:line="360" w:lineRule="auto"/>
        <w:ind w:firstLine="720"/>
        <w:jc w:val="center"/>
        <w:rPr>
          <w:b/>
          <w:bCs/>
        </w:rPr>
      </w:pPr>
    </w:p>
    <w:p w:rsidR="00196862" w:rsidP="6DE8D707" w:rsidRDefault="00326B00" w14:paraId="7A855912" w14:textId="2FADE2D2">
      <w:pPr>
        <w:snapToGrid w:val="0"/>
        <w:spacing w:line="360" w:lineRule="auto"/>
        <w:rPr>
          <w:b/>
          <w:bCs/>
        </w:rPr>
      </w:pPr>
      <w:r w:rsidR="00326B00">
        <w:drawing>
          <wp:inline wp14:editId="6FE166EC" wp14:anchorId="3CE35ECB">
            <wp:extent cx="5486400" cy="7000875"/>
            <wp:effectExtent l="0" t="0" r="0" b="9525"/>
            <wp:docPr id="4" name="Imagen 4" title=""/>
            <wp:cNvGraphicFramePr>
              <a:graphicFrameLocks noChangeAspect="1"/>
            </wp:cNvGraphicFramePr>
            <a:graphic>
              <a:graphicData uri="http://schemas.openxmlformats.org/drawingml/2006/picture">
                <pic:pic>
                  <pic:nvPicPr>
                    <pic:cNvPr id="0" name="Imagen 4"/>
                    <pic:cNvPicPr/>
                  </pic:nvPicPr>
                  <pic:blipFill>
                    <a:blip r:embed="R5b2570fa339c4dd8">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486400" cy="7000875"/>
                    </a:xfrm>
                    <a:prstGeom prst="rect">
                      <a:avLst/>
                    </a:prstGeom>
                  </pic:spPr>
                </pic:pic>
              </a:graphicData>
            </a:graphic>
          </wp:inline>
        </w:drawing>
      </w:r>
    </w:p>
    <w:p w:rsidR="00196862" w:rsidP="00FA5B14" w:rsidRDefault="00196862" w14:paraId="50DBF3E8" w14:textId="77777777">
      <w:pPr>
        <w:numPr>
          <w:ilvl w:val="12"/>
          <w:numId w:val="0"/>
        </w:numPr>
        <w:snapToGrid w:val="0"/>
        <w:spacing w:line="360" w:lineRule="auto"/>
        <w:ind w:firstLine="720"/>
        <w:jc w:val="center"/>
        <w:rPr>
          <w:b/>
          <w:bCs/>
        </w:rPr>
      </w:pPr>
    </w:p>
    <w:p w:rsidR="00196862" w:rsidP="00FA5B14" w:rsidRDefault="00196862" w14:paraId="376C5922" w14:textId="77777777">
      <w:pPr>
        <w:numPr>
          <w:ilvl w:val="12"/>
          <w:numId w:val="0"/>
        </w:numPr>
        <w:snapToGrid w:val="0"/>
        <w:spacing w:line="360" w:lineRule="auto"/>
        <w:ind w:firstLine="720"/>
        <w:jc w:val="center"/>
        <w:rPr>
          <w:b/>
          <w:bCs/>
        </w:rPr>
      </w:pPr>
    </w:p>
    <w:p w:rsidR="00196862" w:rsidP="6DE8D707" w:rsidRDefault="00326B00" w14:paraId="04E1423E" w14:textId="798A4F2B">
      <w:pPr>
        <w:snapToGrid w:val="0"/>
        <w:spacing w:line="360" w:lineRule="auto"/>
        <w:rPr>
          <w:b/>
          <w:bCs/>
        </w:rPr>
      </w:pPr>
      <w:r w:rsidR="00326B00">
        <w:drawing>
          <wp:inline wp14:editId="43563852" wp14:anchorId="4A0C281F">
            <wp:extent cx="5486400" cy="7099936"/>
            <wp:effectExtent l="0" t="0" r="0" b="5715"/>
            <wp:docPr id="5" name="Imagen 5" title=""/>
            <wp:cNvGraphicFramePr>
              <a:graphicFrameLocks noChangeAspect="1"/>
            </wp:cNvGraphicFramePr>
            <a:graphic>
              <a:graphicData uri="http://schemas.openxmlformats.org/drawingml/2006/picture">
                <pic:pic>
                  <pic:nvPicPr>
                    <pic:cNvPr id="0" name="Imagen 5"/>
                    <pic:cNvPicPr/>
                  </pic:nvPicPr>
                  <pic:blipFill>
                    <a:blip r:embed="Rc1dc403ca84e457b">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486400" cy="7099936"/>
                    </a:xfrm>
                    <a:prstGeom prst="rect">
                      <a:avLst/>
                    </a:prstGeom>
                  </pic:spPr>
                </pic:pic>
              </a:graphicData>
            </a:graphic>
          </wp:inline>
        </w:drawing>
      </w:r>
    </w:p>
    <w:p w:rsidRPr="004429D4" w:rsidR="004429D4" w:rsidP="004429D4" w:rsidRDefault="004429D4" w14:paraId="17F367D2" w14:textId="1A915748">
      <w:pPr>
        <w:autoSpaceDE w:val="0"/>
        <w:autoSpaceDN w:val="0"/>
        <w:adjustRightInd w:val="0"/>
        <w:spacing w:line="276" w:lineRule="auto"/>
        <w:jc w:val="center"/>
        <w:rPr>
          <w:sz w:val="20"/>
          <w:szCs w:val="20"/>
          <w:lang w:val="es-CO"/>
        </w:rPr>
      </w:pPr>
      <w:r w:rsidRPr="004429D4">
        <w:rPr>
          <w:sz w:val="20"/>
          <w:szCs w:val="20"/>
        </w:rPr>
        <w:t xml:space="preserve">Fuente: Elaboración Propia a partir de </w:t>
      </w:r>
      <w:r>
        <w:rPr>
          <w:sz w:val="20"/>
          <w:szCs w:val="20"/>
          <w:lang w:val="es-CO"/>
        </w:rPr>
        <w:t>Politécnico GranColombiano</w:t>
      </w:r>
    </w:p>
    <w:p w:rsidR="00196862" w:rsidP="00FA5B14" w:rsidRDefault="00196862" w14:paraId="156C1426" w14:textId="77777777">
      <w:pPr>
        <w:numPr>
          <w:ilvl w:val="12"/>
          <w:numId w:val="0"/>
        </w:numPr>
        <w:snapToGrid w:val="0"/>
        <w:spacing w:line="360" w:lineRule="auto"/>
        <w:ind w:firstLine="720"/>
        <w:jc w:val="center"/>
        <w:rPr>
          <w:b/>
          <w:bCs/>
        </w:rPr>
      </w:pPr>
    </w:p>
    <w:p w:rsidR="00196862" w:rsidP="00FA5B14" w:rsidRDefault="00196862" w14:paraId="385AB32D" w14:textId="77777777">
      <w:pPr>
        <w:numPr>
          <w:ilvl w:val="12"/>
          <w:numId w:val="0"/>
        </w:numPr>
        <w:snapToGrid w:val="0"/>
        <w:spacing w:line="360" w:lineRule="auto"/>
        <w:ind w:firstLine="720"/>
        <w:jc w:val="center"/>
        <w:rPr>
          <w:b/>
          <w:bCs/>
        </w:rPr>
      </w:pPr>
    </w:p>
    <w:p w:rsidRPr="006119AC" w:rsidR="00FB51C9" w:rsidP="00E43E76" w:rsidRDefault="00007DC0" w14:paraId="53E11A1F" w14:textId="0253C822">
      <w:pPr>
        <w:pStyle w:val="Ttulo3"/>
      </w:pPr>
      <w:bookmarkStart w:name="_Hlk55001073" w:id="75"/>
      <w:bookmarkStart w:name="_Toc59125074" w:id="76"/>
      <w:r>
        <w:lastRenderedPageBreak/>
        <w:t>Anexo 6.</w:t>
      </w:r>
      <w:r w:rsidR="00E43E76">
        <w:t xml:space="preserve"> </w:t>
      </w:r>
      <w:bookmarkEnd w:id="75"/>
      <w:r w:rsidRPr="00D873A6" w:rsidR="00FA5B14">
        <w:rPr>
          <w:b w:val="0"/>
          <w:bCs/>
        </w:rPr>
        <w:t>Infografía de la investigación enviada a la empresa</w:t>
      </w:r>
      <w:bookmarkEnd w:id="76"/>
    </w:p>
    <w:p w:rsidR="00E14E08" w:rsidP="00D4557F" w:rsidRDefault="00E14E08" w14:paraId="15BE2615" w14:textId="39395208">
      <w:pPr>
        <w:numPr>
          <w:ilvl w:val="12"/>
          <w:numId w:val="0"/>
        </w:numPr>
        <w:snapToGrid w:val="0"/>
        <w:spacing w:line="360" w:lineRule="auto"/>
        <w:rPr>
          <w:b/>
          <w:bCs/>
        </w:rPr>
      </w:pPr>
    </w:p>
    <w:p w:rsidRPr="00FA5B14" w:rsidR="00D4557F" w:rsidP="6DE8D707" w:rsidRDefault="00D4557F" w14:paraId="670CD8B1" w14:textId="72E1EBB1">
      <w:pPr>
        <w:snapToGrid w:val="0"/>
        <w:spacing w:line="360" w:lineRule="auto"/>
        <w:rPr>
          <w:b/>
          <w:bCs/>
        </w:rPr>
      </w:pPr>
      <w:r w:rsidR="00D4557F">
        <w:drawing>
          <wp:inline wp14:editId="2FC672D2" wp14:anchorId="601BECFF">
            <wp:extent cx="5524498" cy="6981824"/>
            <wp:effectExtent l="0" t="0" r="0" b="9525"/>
            <wp:docPr id="17" name="Imagen 17" title=""/>
            <wp:cNvGraphicFramePr>
              <a:graphicFrameLocks noChangeAspect="1"/>
            </wp:cNvGraphicFramePr>
            <a:graphic>
              <a:graphicData uri="http://schemas.openxmlformats.org/drawingml/2006/picture">
                <pic:pic>
                  <pic:nvPicPr>
                    <pic:cNvPr id="0" name="Imagen 17"/>
                    <pic:cNvPicPr/>
                  </pic:nvPicPr>
                  <pic:blipFill>
                    <a:blip r:embed="R304001175c034229">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524498" cy="6981824"/>
                    </a:xfrm>
                    <a:prstGeom prst="rect">
                      <a:avLst/>
                    </a:prstGeom>
                  </pic:spPr>
                </pic:pic>
              </a:graphicData>
            </a:graphic>
          </wp:inline>
        </w:drawing>
      </w:r>
    </w:p>
    <w:p w:rsidR="00E067B3" w:rsidP="00E067B3" w:rsidRDefault="00E067B3" w14:paraId="55CCABFA" w14:textId="77777777">
      <w:pPr>
        <w:jc w:val="center"/>
      </w:pPr>
      <w:r w:rsidRPr="008D68AF">
        <w:rPr>
          <w:sz w:val="20"/>
          <w:szCs w:val="20"/>
        </w:rPr>
        <w:t xml:space="preserve">Fuente: Elaboración </w:t>
      </w:r>
      <w:r>
        <w:rPr>
          <w:sz w:val="20"/>
          <w:szCs w:val="20"/>
        </w:rPr>
        <w:t xml:space="preserve">por parte de la </w:t>
      </w:r>
      <w:r w:rsidRPr="008D68AF">
        <w:rPr>
          <w:sz w:val="20"/>
          <w:szCs w:val="20"/>
        </w:rPr>
        <w:t>firma MCOL Asesorías Especializadas SAS</w:t>
      </w:r>
    </w:p>
    <w:p w:rsidR="00CF032C" w:rsidP="00D873A6" w:rsidRDefault="00CF032C" w14:paraId="563DFE4C" w14:textId="1BE2F3E8">
      <w:pPr>
        <w:pStyle w:val="Ttulo3"/>
        <w:rPr>
          <w:b w:val="0"/>
          <w:bCs/>
        </w:rPr>
      </w:pPr>
      <w:bookmarkStart w:name="_Toc59125075" w:id="77"/>
      <w:r w:rsidRPr="00CF032C">
        <w:lastRenderedPageBreak/>
        <w:t xml:space="preserve">Anexo </w:t>
      </w:r>
      <w:r w:rsidR="00953B76">
        <w:t>7</w:t>
      </w:r>
      <w:r w:rsidRPr="00CF032C">
        <w:t xml:space="preserve">. </w:t>
      </w:r>
      <w:r w:rsidRPr="009E04BB" w:rsidR="009E04BB">
        <w:rPr>
          <w:b w:val="0"/>
          <w:bCs/>
        </w:rPr>
        <w:t>R</w:t>
      </w:r>
      <w:r w:rsidRPr="009E04BB">
        <w:rPr>
          <w:b w:val="0"/>
          <w:bCs/>
        </w:rPr>
        <w:t>esult</w:t>
      </w:r>
      <w:r w:rsidRPr="00D873A6">
        <w:rPr>
          <w:b w:val="0"/>
          <w:bCs/>
        </w:rPr>
        <w:t>ados por componentes, visualización gráfica</w:t>
      </w:r>
      <w:bookmarkEnd w:id="77"/>
      <w:r w:rsidRPr="00D873A6">
        <w:rPr>
          <w:b w:val="0"/>
          <w:bCs/>
        </w:rPr>
        <w:t xml:space="preserve"> </w:t>
      </w:r>
    </w:p>
    <w:p w:rsidR="00645E9E" w:rsidP="00645E9E" w:rsidRDefault="00645E9E" w14:paraId="530A222C" w14:textId="46CDC754"/>
    <w:p w:rsidRPr="00645E9E" w:rsidR="00645E9E" w:rsidP="00AB2331" w:rsidRDefault="00645E9E" w14:paraId="5F64B715" w14:textId="7E8B9DE9">
      <w:pPr>
        <w:spacing w:line="360" w:lineRule="auto"/>
      </w:pPr>
      <w:r>
        <w:t xml:space="preserve">Ver </w:t>
      </w:r>
      <w:r w:rsidR="00F67C19">
        <w:t xml:space="preserve">documento </w:t>
      </w:r>
      <w:r>
        <w:t xml:space="preserve">adjunto </w:t>
      </w:r>
      <w:r w:rsidR="00F67C19">
        <w:t xml:space="preserve">en </w:t>
      </w:r>
      <w:r>
        <w:t>Word</w:t>
      </w:r>
      <w:r w:rsidR="00F67C19">
        <w:t>,</w:t>
      </w:r>
      <w:r>
        <w:t xml:space="preserve"> titulado</w:t>
      </w:r>
      <w:r w:rsidR="00F67C19">
        <w:t>:</w:t>
      </w:r>
      <w:r>
        <w:t xml:space="preserve"> </w:t>
      </w:r>
      <w:r w:rsidR="00AB2331">
        <w:t>R</w:t>
      </w:r>
      <w:r>
        <w:t>esultados demográficos y por componentes</w:t>
      </w:r>
      <w:r w:rsidRPr="00AB2331" w:rsidR="00AB2331">
        <w:rPr>
          <w:color w:val="000000" w:themeColor="text1"/>
        </w:rPr>
        <w:t xml:space="preserve"> </w:t>
      </w:r>
      <w:r w:rsidRPr="00AB2331" w:rsidR="00AB2331">
        <w:t>visualización grafica</w:t>
      </w:r>
      <w:r>
        <w:t>.</w:t>
      </w:r>
    </w:p>
    <w:p w:rsidRPr="00D873A6" w:rsidR="00CF032C" w:rsidP="00AB2331" w:rsidRDefault="00CF032C" w14:paraId="10416ED9" w14:textId="39463188">
      <w:pPr>
        <w:numPr>
          <w:ilvl w:val="12"/>
          <w:numId w:val="0"/>
        </w:numPr>
        <w:snapToGrid w:val="0"/>
        <w:spacing w:line="360" w:lineRule="auto"/>
        <w:ind w:firstLine="720"/>
        <w:rPr>
          <w:bCs/>
        </w:rPr>
      </w:pPr>
    </w:p>
    <w:p w:rsidR="00CF032C" w:rsidP="00CF032C" w:rsidRDefault="00CF032C" w14:paraId="54E6F8CF" w14:textId="3BE40533">
      <w:pPr>
        <w:numPr>
          <w:ilvl w:val="12"/>
          <w:numId w:val="0"/>
        </w:numPr>
        <w:snapToGrid w:val="0"/>
        <w:spacing w:line="360" w:lineRule="auto"/>
        <w:ind w:firstLine="720"/>
      </w:pPr>
    </w:p>
    <w:p w:rsidR="00CF032C" w:rsidP="00CF032C" w:rsidRDefault="00CF032C" w14:paraId="35A853DD" w14:textId="15A61310">
      <w:pPr>
        <w:numPr>
          <w:ilvl w:val="12"/>
          <w:numId w:val="0"/>
        </w:numPr>
        <w:snapToGrid w:val="0"/>
        <w:spacing w:line="360" w:lineRule="auto"/>
        <w:ind w:firstLine="720"/>
      </w:pPr>
    </w:p>
    <w:p w:rsidR="00CF032C" w:rsidP="00CF032C" w:rsidRDefault="00CF032C" w14:paraId="1F36151F" w14:textId="78D50499">
      <w:pPr>
        <w:numPr>
          <w:ilvl w:val="12"/>
          <w:numId w:val="0"/>
        </w:numPr>
        <w:snapToGrid w:val="0"/>
        <w:spacing w:line="360" w:lineRule="auto"/>
        <w:ind w:firstLine="720"/>
      </w:pPr>
    </w:p>
    <w:p w:rsidR="00CF032C" w:rsidP="00CF032C" w:rsidRDefault="00CF032C" w14:paraId="1F1E6695" w14:textId="6C52257D">
      <w:pPr>
        <w:numPr>
          <w:ilvl w:val="12"/>
          <w:numId w:val="0"/>
        </w:numPr>
        <w:snapToGrid w:val="0"/>
        <w:spacing w:line="360" w:lineRule="auto"/>
        <w:ind w:firstLine="720"/>
      </w:pPr>
    </w:p>
    <w:p w:rsidR="00CF032C" w:rsidP="00CF032C" w:rsidRDefault="00CF032C" w14:paraId="26751191" w14:textId="742FA38A">
      <w:pPr>
        <w:numPr>
          <w:ilvl w:val="12"/>
          <w:numId w:val="0"/>
        </w:numPr>
        <w:snapToGrid w:val="0"/>
        <w:spacing w:line="360" w:lineRule="auto"/>
        <w:ind w:firstLine="720"/>
      </w:pPr>
    </w:p>
    <w:p w:rsidR="00CF032C" w:rsidP="00CF032C" w:rsidRDefault="00CF032C" w14:paraId="62A1EA5B" w14:textId="78A87D65">
      <w:pPr>
        <w:numPr>
          <w:ilvl w:val="12"/>
          <w:numId w:val="0"/>
        </w:numPr>
        <w:snapToGrid w:val="0"/>
        <w:spacing w:line="360" w:lineRule="auto"/>
        <w:ind w:firstLine="720"/>
      </w:pPr>
    </w:p>
    <w:p w:rsidR="00CF032C" w:rsidP="00CF032C" w:rsidRDefault="00CF032C" w14:paraId="72DF91CF" w14:textId="05E9B7CD">
      <w:pPr>
        <w:numPr>
          <w:ilvl w:val="12"/>
          <w:numId w:val="0"/>
        </w:numPr>
        <w:snapToGrid w:val="0"/>
        <w:spacing w:line="360" w:lineRule="auto"/>
        <w:ind w:firstLine="720"/>
      </w:pPr>
    </w:p>
    <w:p w:rsidR="00CF032C" w:rsidP="00CF032C" w:rsidRDefault="00CF032C" w14:paraId="723CE1DA" w14:textId="24B152BF">
      <w:pPr>
        <w:numPr>
          <w:ilvl w:val="12"/>
          <w:numId w:val="0"/>
        </w:numPr>
        <w:snapToGrid w:val="0"/>
        <w:spacing w:line="360" w:lineRule="auto"/>
        <w:ind w:firstLine="720"/>
      </w:pPr>
    </w:p>
    <w:p w:rsidR="00CF032C" w:rsidP="00CF032C" w:rsidRDefault="00CF032C" w14:paraId="41C02840" w14:textId="03D5084E">
      <w:pPr>
        <w:numPr>
          <w:ilvl w:val="12"/>
          <w:numId w:val="0"/>
        </w:numPr>
        <w:snapToGrid w:val="0"/>
        <w:spacing w:line="360" w:lineRule="auto"/>
        <w:ind w:firstLine="720"/>
      </w:pPr>
    </w:p>
    <w:p w:rsidR="00CF032C" w:rsidP="00CF032C" w:rsidRDefault="00CF032C" w14:paraId="1EAC3EC7" w14:textId="50F112BD">
      <w:pPr>
        <w:numPr>
          <w:ilvl w:val="12"/>
          <w:numId w:val="0"/>
        </w:numPr>
        <w:snapToGrid w:val="0"/>
        <w:spacing w:line="360" w:lineRule="auto"/>
        <w:ind w:firstLine="720"/>
      </w:pPr>
    </w:p>
    <w:p w:rsidR="00CF032C" w:rsidP="00CF032C" w:rsidRDefault="00CF032C" w14:paraId="4B68AA36" w14:textId="0956B363">
      <w:pPr>
        <w:numPr>
          <w:ilvl w:val="12"/>
          <w:numId w:val="0"/>
        </w:numPr>
        <w:snapToGrid w:val="0"/>
        <w:spacing w:line="360" w:lineRule="auto"/>
        <w:ind w:firstLine="720"/>
      </w:pPr>
    </w:p>
    <w:p w:rsidR="00CF032C" w:rsidP="00CF032C" w:rsidRDefault="00CF032C" w14:paraId="5E2C814E" w14:textId="6C696AD8">
      <w:pPr>
        <w:numPr>
          <w:ilvl w:val="12"/>
          <w:numId w:val="0"/>
        </w:numPr>
        <w:snapToGrid w:val="0"/>
        <w:spacing w:line="360" w:lineRule="auto"/>
        <w:ind w:firstLine="720"/>
      </w:pPr>
    </w:p>
    <w:p w:rsidR="00CF032C" w:rsidP="00CF032C" w:rsidRDefault="00CF032C" w14:paraId="2334D4AF" w14:textId="3CD00CEC">
      <w:pPr>
        <w:numPr>
          <w:ilvl w:val="12"/>
          <w:numId w:val="0"/>
        </w:numPr>
        <w:snapToGrid w:val="0"/>
        <w:spacing w:line="360" w:lineRule="auto"/>
        <w:ind w:firstLine="720"/>
      </w:pPr>
    </w:p>
    <w:p w:rsidR="00CF032C" w:rsidP="00CF032C" w:rsidRDefault="00CF032C" w14:paraId="148CA14A" w14:textId="72144868">
      <w:pPr>
        <w:numPr>
          <w:ilvl w:val="12"/>
          <w:numId w:val="0"/>
        </w:numPr>
        <w:snapToGrid w:val="0"/>
        <w:spacing w:line="360" w:lineRule="auto"/>
        <w:ind w:firstLine="720"/>
      </w:pPr>
    </w:p>
    <w:p w:rsidR="00CF032C" w:rsidP="00CF032C" w:rsidRDefault="00CF032C" w14:paraId="0F2AA449" w14:textId="71ED4A93">
      <w:pPr>
        <w:numPr>
          <w:ilvl w:val="12"/>
          <w:numId w:val="0"/>
        </w:numPr>
        <w:snapToGrid w:val="0"/>
        <w:spacing w:line="360" w:lineRule="auto"/>
        <w:ind w:firstLine="720"/>
      </w:pPr>
    </w:p>
    <w:p w:rsidR="00CF032C" w:rsidP="00CF032C" w:rsidRDefault="00CF032C" w14:paraId="3752E33D" w14:textId="01E45C21">
      <w:pPr>
        <w:numPr>
          <w:ilvl w:val="12"/>
          <w:numId w:val="0"/>
        </w:numPr>
        <w:snapToGrid w:val="0"/>
        <w:spacing w:line="360" w:lineRule="auto"/>
        <w:ind w:firstLine="720"/>
      </w:pPr>
    </w:p>
    <w:p w:rsidR="00CF032C" w:rsidP="00CF032C" w:rsidRDefault="00CF032C" w14:paraId="30AEFD9C" w14:textId="4444162D">
      <w:pPr>
        <w:numPr>
          <w:ilvl w:val="12"/>
          <w:numId w:val="0"/>
        </w:numPr>
        <w:snapToGrid w:val="0"/>
        <w:spacing w:line="360" w:lineRule="auto"/>
        <w:ind w:firstLine="720"/>
      </w:pPr>
    </w:p>
    <w:p w:rsidR="00CF032C" w:rsidP="00CF032C" w:rsidRDefault="00CF032C" w14:paraId="0313984A" w14:textId="21C5FD7E">
      <w:pPr>
        <w:numPr>
          <w:ilvl w:val="12"/>
          <w:numId w:val="0"/>
        </w:numPr>
        <w:snapToGrid w:val="0"/>
        <w:spacing w:line="360" w:lineRule="auto"/>
        <w:ind w:firstLine="720"/>
      </w:pPr>
    </w:p>
    <w:p w:rsidR="00CF032C" w:rsidP="00CF032C" w:rsidRDefault="00CF032C" w14:paraId="439A7D81" w14:textId="18CD8739">
      <w:pPr>
        <w:numPr>
          <w:ilvl w:val="12"/>
          <w:numId w:val="0"/>
        </w:numPr>
        <w:snapToGrid w:val="0"/>
        <w:spacing w:line="360" w:lineRule="auto"/>
        <w:ind w:firstLine="720"/>
      </w:pPr>
    </w:p>
    <w:p w:rsidR="00CF032C" w:rsidP="00CF032C" w:rsidRDefault="00CF032C" w14:paraId="1FC94284" w14:textId="07098D43">
      <w:pPr>
        <w:numPr>
          <w:ilvl w:val="12"/>
          <w:numId w:val="0"/>
        </w:numPr>
        <w:snapToGrid w:val="0"/>
        <w:spacing w:line="360" w:lineRule="auto"/>
        <w:ind w:firstLine="720"/>
      </w:pPr>
    </w:p>
    <w:p w:rsidR="00CF032C" w:rsidP="00CF032C" w:rsidRDefault="00CF032C" w14:paraId="147CE583" w14:textId="167D7F7A">
      <w:pPr>
        <w:numPr>
          <w:ilvl w:val="12"/>
          <w:numId w:val="0"/>
        </w:numPr>
        <w:snapToGrid w:val="0"/>
        <w:spacing w:line="360" w:lineRule="auto"/>
        <w:ind w:firstLine="720"/>
      </w:pPr>
    </w:p>
    <w:p w:rsidR="00CF032C" w:rsidP="00CF032C" w:rsidRDefault="00CF032C" w14:paraId="6790173A" w14:textId="1DD7F6D8">
      <w:pPr>
        <w:numPr>
          <w:ilvl w:val="12"/>
          <w:numId w:val="0"/>
        </w:numPr>
        <w:snapToGrid w:val="0"/>
        <w:spacing w:line="360" w:lineRule="auto"/>
        <w:ind w:firstLine="720"/>
      </w:pPr>
    </w:p>
    <w:p w:rsidR="00CF032C" w:rsidP="00CF032C" w:rsidRDefault="00CF032C" w14:paraId="01259018" w14:textId="1915911C">
      <w:pPr>
        <w:numPr>
          <w:ilvl w:val="12"/>
          <w:numId w:val="0"/>
        </w:numPr>
        <w:snapToGrid w:val="0"/>
        <w:spacing w:line="360" w:lineRule="auto"/>
        <w:ind w:firstLine="720"/>
      </w:pPr>
    </w:p>
    <w:p w:rsidR="00CF032C" w:rsidP="00CF032C" w:rsidRDefault="00CF032C" w14:paraId="6B6C8EFA" w14:textId="3EB5EDD1">
      <w:pPr>
        <w:numPr>
          <w:ilvl w:val="12"/>
          <w:numId w:val="0"/>
        </w:numPr>
        <w:snapToGrid w:val="0"/>
        <w:spacing w:line="360" w:lineRule="auto"/>
        <w:ind w:firstLine="720"/>
      </w:pPr>
    </w:p>
    <w:p w:rsidR="00CF032C" w:rsidP="00CF032C" w:rsidRDefault="00CF032C" w14:paraId="647136D4" w14:textId="66513CED">
      <w:pPr>
        <w:numPr>
          <w:ilvl w:val="12"/>
          <w:numId w:val="0"/>
        </w:numPr>
        <w:snapToGrid w:val="0"/>
        <w:spacing w:line="360" w:lineRule="auto"/>
        <w:ind w:firstLine="720"/>
      </w:pPr>
    </w:p>
    <w:p w:rsidR="00CF032C" w:rsidP="00D873A6" w:rsidRDefault="00CF032C" w14:paraId="1BF44D3E" w14:textId="506527CB">
      <w:pPr>
        <w:pStyle w:val="Ttulo3"/>
        <w:rPr>
          <w:b w:val="0"/>
          <w:bCs/>
        </w:rPr>
      </w:pPr>
      <w:bookmarkStart w:name="_Toc59125076" w:id="78"/>
      <w:r>
        <w:lastRenderedPageBreak/>
        <w:t xml:space="preserve">Anexo </w:t>
      </w:r>
      <w:r w:rsidR="00953B76">
        <w:t>8</w:t>
      </w:r>
      <w:r>
        <w:t xml:space="preserve">. </w:t>
      </w:r>
      <w:r w:rsidRPr="00D873A6">
        <w:rPr>
          <w:b w:val="0"/>
          <w:bCs/>
        </w:rPr>
        <w:t>Excel consolidado de respuestas de la aplicación del instrumento</w:t>
      </w:r>
      <w:bookmarkEnd w:id="78"/>
    </w:p>
    <w:p w:rsidR="002D6C84" w:rsidP="002D6C84" w:rsidRDefault="002D6C84" w14:paraId="2AD0D027" w14:textId="27CE3FB0"/>
    <w:p w:rsidRPr="002D6C84" w:rsidR="002D6C84" w:rsidP="002D6C84" w:rsidRDefault="002D6C84" w14:paraId="2E6DFC69" w14:textId="057EE14E">
      <w:r>
        <w:t xml:space="preserve">Ver </w:t>
      </w:r>
      <w:r w:rsidR="00F67C19">
        <w:t xml:space="preserve">documento </w:t>
      </w:r>
      <w:r>
        <w:t xml:space="preserve">adjunto </w:t>
      </w:r>
      <w:r w:rsidR="00F67C19">
        <w:t>en</w:t>
      </w:r>
      <w:r>
        <w:t xml:space="preserve"> Excel titulado</w:t>
      </w:r>
      <w:r w:rsidR="00F67C19">
        <w:t>:</w:t>
      </w:r>
      <w:r>
        <w:t xml:space="preserve"> </w:t>
      </w:r>
      <w:r w:rsidR="00F67C19">
        <w:t>R</w:t>
      </w:r>
      <w:r>
        <w:t xml:space="preserve">esultados </w:t>
      </w:r>
      <w:r w:rsidR="00F67C19">
        <w:t>E</w:t>
      </w:r>
      <w:r>
        <w:t>ncuesta Transelca.</w:t>
      </w:r>
    </w:p>
    <w:p w:rsidR="00CF032C" w:rsidP="00CF032C" w:rsidRDefault="00CF032C" w14:paraId="49B64C62" w14:textId="719D2537">
      <w:pPr>
        <w:numPr>
          <w:ilvl w:val="12"/>
          <w:numId w:val="0"/>
        </w:numPr>
        <w:snapToGrid w:val="0"/>
        <w:spacing w:line="360" w:lineRule="auto"/>
        <w:ind w:firstLine="720"/>
      </w:pPr>
    </w:p>
    <w:p w:rsidR="00CF032C" w:rsidP="00CF032C" w:rsidRDefault="00CF032C" w14:paraId="34A9921D" w14:textId="685721FF">
      <w:pPr>
        <w:numPr>
          <w:ilvl w:val="12"/>
          <w:numId w:val="0"/>
        </w:numPr>
        <w:snapToGrid w:val="0"/>
        <w:spacing w:line="360" w:lineRule="auto"/>
        <w:ind w:firstLine="720"/>
      </w:pPr>
    </w:p>
    <w:p w:rsidR="00CF032C" w:rsidP="00CF032C" w:rsidRDefault="00CF032C" w14:paraId="71C02E11" w14:textId="74B43ABC">
      <w:pPr>
        <w:numPr>
          <w:ilvl w:val="12"/>
          <w:numId w:val="0"/>
        </w:numPr>
        <w:snapToGrid w:val="0"/>
        <w:spacing w:line="360" w:lineRule="auto"/>
        <w:ind w:firstLine="720"/>
      </w:pPr>
    </w:p>
    <w:p w:rsidR="00CF032C" w:rsidP="00CF032C" w:rsidRDefault="00CF032C" w14:paraId="413E222D" w14:textId="07B1F723">
      <w:pPr>
        <w:numPr>
          <w:ilvl w:val="12"/>
          <w:numId w:val="0"/>
        </w:numPr>
        <w:snapToGrid w:val="0"/>
        <w:spacing w:line="360" w:lineRule="auto"/>
        <w:ind w:firstLine="720"/>
      </w:pPr>
    </w:p>
    <w:p w:rsidR="00CF032C" w:rsidP="00CF032C" w:rsidRDefault="00CF032C" w14:paraId="5162A493" w14:textId="50507158">
      <w:pPr>
        <w:numPr>
          <w:ilvl w:val="12"/>
          <w:numId w:val="0"/>
        </w:numPr>
        <w:snapToGrid w:val="0"/>
        <w:spacing w:line="360" w:lineRule="auto"/>
        <w:ind w:firstLine="720"/>
      </w:pPr>
    </w:p>
    <w:p w:rsidR="00CF032C" w:rsidP="00CF032C" w:rsidRDefault="00CF032C" w14:paraId="391923EC" w14:textId="1483DE3E">
      <w:pPr>
        <w:numPr>
          <w:ilvl w:val="12"/>
          <w:numId w:val="0"/>
        </w:numPr>
        <w:snapToGrid w:val="0"/>
        <w:spacing w:line="360" w:lineRule="auto"/>
        <w:ind w:firstLine="720"/>
      </w:pPr>
    </w:p>
    <w:p w:rsidR="00CF032C" w:rsidP="00CF032C" w:rsidRDefault="00CF032C" w14:paraId="21F1AB45" w14:textId="4F443920">
      <w:pPr>
        <w:numPr>
          <w:ilvl w:val="12"/>
          <w:numId w:val="0"/>
        </w:numPr>
        <w:snapToGrid w:val="0"/>
        <w:spacing w:line="360" w:lineRule="auto"/>
        <w:ind w:firstLine="720"/>
      </w:pPr>
    </w:p>
    <w:p w:rsidR="00CF032C" w:rsidP="00CF032C" w:rsidRDefault="00CF032C" w14:paraId="07507046" w14:textId="33EFD345">
      <w:pPr>
        <w:numPr>
          <w:ilvl w:val="12"/>
          <w:numId w:val="0"/>
        </w:numPr>
        <w:snapToGrid w:val="0"/>
        <w:spacing w:line="360" w:lineRule="auto"/>
        <w:ind w:firstLine="720"/>
      </w:pPr>
    </w:p>
    <w:p w:rsidR="00CF032C" w:rsidP="00CF032C" w:rsidRDefault="00CF032C" w14:paraId="1288CD7E" w14:textId="254022EE">
      <w:pPr>
        <w:numPr>
          <w:ilvl w:val="12"/>
          <w:numId w:val="0"/>
        </w:numPr>
        <w:snapToGrid w:val="0"/>
        <w:spacing w:line="360" w:lineRule="auto"/>
        <w:ind w:firstLine="720"/>
      </w:pPr>
    </w:p>
    <w:p w:rsidR="00CF032C" w:rsidP="00CF032C" w:rsidRDefault="00CF032C" w14:paraId="2888DB3B" w14:textId="254F26F3">
      <w:pPr>
        <w:numPr>
          <w:ilvl w:val="12"/>
          <w:numId w:val="0"/>
        </w:numPr>
        <w:snapToGrid w:val="0"/>
        <w:spacing w:line="360" w:lineRule="auto"/>
        <w:ind w:firstLine="720"/>
      </w:pPr>
    </w:p>
    <w:p w:rsidR="00CF032C" w:rsidP="00CF032C" w:rsidRDefault="00CF032C" w14:paraId="6895FAD0" w14:textId="5CC3E2CA">
      <w:pPr>
        <w:numPr>
          <w:ilvl w:val="12"/>
          <w:numId w:val="0"/>
        </w:numPr>
        <w:snapToGrid w:val="0"/>
        <w:spacing w:line="360" w:lineRule="auto"/>
        <w:ind w:firstLine="720"/>
      </w:pPr>
    </w:p>
    <w:p w:rsidR="00CF032C" w:rsidP="00CF032C" w:rsidRDefault="00CF032C" w14:paraId="61E0486E" w14:textId="7447971F">
      <w:pPr>
        <w:numPr>
          <w:ilvl w:val="12"/>
          <w:numId w:val="0"/>
        </w:numPr>
        <w:snapToGrid w:val="0"/>
        <w:spacing w:line="360" w:lineRule="auto"/>
        <w:ind w:firstLine="720"/>
      </w:pPr>
    </w:p>
    <w:p w:rsidR="00CF032C" w:rsidP="00CF032C" w:rsidRDefault="00CF032C" w14:paraId="797D876E" w14:textId="5FC17AE0">
      <w:pPr>
        <w:numPr>
          <w:ilvl w:val="12"/>
          <w:numId w:val="0"/>
        </w:numPr>
        <w:snapToGrid w:val="0"/>
        <w:spacing w:line="360" w:lineRule="auto"/>
        <w:ind w:firstLine="720"/>
      </w:pPr>
    </w:p>
    <w:p w:rsidR="00CF032C" w:rsidP="00CF032C" w:rsidRDefault="00CF032C" w14:paraId="1C93BD37" w14:textId="6ACEB8A6">
      <w:pPr>
        <w:numPr>
          <w:ilvl w:val="12"/>
          <w:numId w:val="0"/>
        </w:numPr>
        <w:snapToGrid w:val="0"/>
        <w:spacing w:line="360" w:lineRule="auto"/>
        <w:ind w:firstLine="720"/>
      </w:pPr>
    </w:p>
    <w:p w:rsidR="00CF032C" w:rsidP="00CF032C" w:rsidRDefault="00CF032C" w14:paraId="178EB80F" w14:textId="5937E5C0">
      <w:pPr>
        <w:numPr>
          <w:ilvl w:val="12"/>
          <w:numId w:val="0"/>
        </w:numPr>
        <w:snapToGrid w:val="0"/>
        <w:spacing w:line="360" w:lineRule="auto"/>
        <w:ind w:firstLine="720"/>
      </w:pPr>
    </w:p>
    <w:p w:rsidR="00CF032C" w:rsidP="00CF032C" w:rsidRDefault="00CF032C" w14:paraId="5075C978" w14:textId="51BEEED0">
      <w:pPr>
        <w:numPr>
          <w:ilvl w:val="12"/>
          <w:numId w:val="0"/>
        </w:numPr>
        <w:snapToGrid w:val="0"/>
        <w:spacing w:line="360" w:lineRule="auto"/>
        <w:ind w:firstLine="720"/>
      </w:pPr>
    </w:p>
    <w:p w:rsidR="00CF032C" w:rsidP="00CF032C" w:rsidRDefault="00CF032C" w14:paraId="24DC82D2" w14:textId="3A93834A">
      <w:pPr>
        <w:numPr>
          <w:ilvl w:val="12"/>
          <w:numId w:val="0"/>
        </w:numPr>
        <w:snapToGrid w:val="0"/>
        <w:spacing w:line="360" w:lineRule="auto"/>
        <w:ind w:firstLine="720"/>
      </w:pPr>
    </w:p>
    <w:p w:rsidR="00CF032C" w:rsidP="00CF032C" w:rsidRDefault="00CF032C" w14:paraId="48206EEC" w14:textId="1F4C20B0">
      <w:pPr>
        <w:numPr>
          <w:ilvl w:val="12"/>
          <w:numId w:val="0"/>
        </w:numPr>
        <w:snapToGrid w:val="0"/>
        <w:spacing w:line="360" w:lineRule="auto"/>
        <w:ind w:firstLine="720"/>
      </w:pPr>
    </w:p>
    <w:p w:rsidR="00CF032C" w:rsidP="00CF032C" w:rsidRDefault="00CF032C" w14:paraId="468EC851" w14:textId="6EA7B718">
      <w:pPr>
        <w:numPr>
          <w:ilvl w:val="12"/>
          <w:numId w:val="0"/>
        </w:numPr>
        <w:snapToGrid w:val="0"/>
        <w:spacing w:line="360" w:lineRule="auto"/>
        <w:ind w:firstLine="720"/>
      </w:pPr>
    </w:p>
    <w:p w:rsidR="00CF032C" w:rsidP="00CF032C" w:rsidRDefault="00CF032C" w14:paraId="33281499" w14:textId="23AAF53F">
      <w:pPr>
        <w:numPr>
          <w:ilvl w:val="12"/>
          <w:numId w:val="0"/>
        </w:numPr>
        <w:snapToGrid w:val="0"/>
        <w:spacing w:line="360" w:lineRule="auto"/>
        <w:ind w:firstLine="720"/>
      </w:pPr>
    </w:p>
    <w:p w:rsidR="00CF032C" w:rsidP="00CF032C" w:rsidRDefault="00CF032C" w14:paraId="708F262F" w14:textId="3EB8D109">
      <w:pPr>
        <w:numPr>
          <w:ilvl w:val="12"/>
          <w:numId w:val="0"/>
        </w:numPr>
        <w:snapToGrid w:val="0"/>
        <w:spacing w:line="360" w:lineRule="auto"/>
        <w:ind w:firstLine="720"/>
      </w:pPr>
    </w:p>
    <w:p w:rsidR="00CF032C" w:rsidP="00CF032C" w:rsidRDefault="00CF032C" w14:paraId="533818C4" w14:textId="2A1AF085">
      <w:pPr>
        <w:numPr>
          <w:ilvl w:val="12"/>
          <w:numId w:val="0"/>
        </w:numPr>
        <w:snapToGrid w:val="0"/>
        <w:spacing w:line="360" w:lineRule="auto"/>
        <w:ind w:firstLine="720"/>
      </w:pPr>
    </w:p>
    <w:p w:rsidR="00CF032C" w:rsidP="00CF032C" w:rsidRDefault="00CF032C" w14:paraId="6689E592" w14:textId="53390846">
      <w:pPr>
        <w:numPr>
          <w:ilvl w:val="12"/>
          <w:numId w:val="0"/>
        </w:numPr>
        <w:snapToGrid w:val="0"/>
        <w:spacing w:line="360" w:lineRule="auto"/>
        <w:ind w:firstLine="720"/>
      </w:pPr>
    </w:p>
    <w:p w:rsidR="00CF032C" w:rsidP="00CF032C" w:rsidRDefault="00CF032C" w14:paraId="4DFF5765" w14:textId="57C8A218">
      <w:pPr>
        <w:numPr>
          <w:ilvl w:val="12"/>
          <w:numId w:val="0"/>
        </w:numPr>
        <w:snapToGrid w:val="0"/>
        <w:spacing w:line="360" w:lineRule="auto"/>
        <w:ind w:firstLine="720"/>
      </w:pPr>
    </w:p>
    <w:p w:rsidR="00CF032C" w:rsidP="00CF032C" w:rsidRDefault="00CF032C" w14:paraId="46FF5BD8" w14:textId="4D73413D">
      <w:pPr>
        <w:numPr>
          <w:ilvl w:val="12"/>
          <w:numId w:val="0"/>
        </w:numPr>
        <w:snapToGrid w:val="0"/>
        <w:spacing w:line="360" w:lineRule="auto"/>
        <w:ind w:firstLine="720"/>
      </w:pPr>
    </w:p>
    <w:p w:rsidR="00CF032C" w:rsidP="00CF032C" w:rsidRDefault="00CF032C" w14:paraId="599A9DD8" w14:textId="1BA65BC3">
      <w:pPr>
        <w:numPr>
          <w:ilvl w:val="12"/>
          <w:numId w:val="0"/>
        </w:numPr>
        <w:snapToGrid w:val="0"/>
        <w:spacing w:line="360" w:lineRule="auto"/>
        <w:ind w:firstLine="720"/>
      </w:pPr>
    </w:p>
    <w:p w:rsidR="00CF032C" w:rsidP="00CF032C" w:rsidRDefault="00CF032C" w14:paraId="581AF7B8" w14:textId="1D9E2A4F">
      <w:pPr>
        <w:numPr>
          <w:ilvl w:val="12"/>
          <w:numId w:val="0"/>
        </w:numPr>
        <w:snapToGrid w:val="0"/>
        <w:spacing w:line="360" w:lineRule="auto"/>
        <w:ind w:firstLine="720"/>
      </w:pPr>
    </w:p>
    <w:p w:rsidRPr="00D873A6" w:rsidR="005B3414" w:rsidP="00D873A6" w:rsidRDefault="00D873A6" w14:paraId="4767B980" w14:textId="5EF5C471">
      <w:pPr>
        <w:pStyle w:val="Ttulo3"/>
        <w:rPr>
          <w:color w:val="000000" w:themeColor="text1"/>
        </w:rPr>
      </w:pPr>
      <w:bookmarkStart w:name="_Toc59125077" w:id="79"/>
      <w:r>
        <w:lastRenderedPageBreak/>
        <w:t xml:space="preserve">Anexo </w:t>
      </w:r>
      <w:r w:rsidR="00953B76">
        <w:t>9</w:t>
      </w:r>
      <w:r>
        <w:t xml:space="preserve">. </w:t>
      </w:r>
      <w:r w:rsidRPr="00A91944" w:rsidR="005B3414">
        <w:rPr>
          <w:b w:val="0"/>
          <w:bCs/>
        </w:rPr>
        <w:t>P</w:t>
      </w:r>
      <w:r w:rsidRPr="00A91944" w:rsidR="005B3414">
        <w:rPr>
          <w:b w:val="0"/>
          <w:bCs/>
          <w:color w:val="000000" w:themeColor="text1"/>
        </w:rPr>
        <w:t>roducto Multimedia</w:t>
      </w:r>
      <w:bookmarkEnd w:id="79"/>
    </w:p>
    <w:p w:rsidRPr="00D873A6" w:rsidR="00D873A6" w:rsidP="00D873A6" w:rsidRDefault="00D873A6" w14:paraId="4D78C249" w14:textId="77777777">
      <w:pPr>
        <w:numPr>
          <w:ilvl w:val="12"/>
          <w:numId w:val="0"/>
        </w:numPr>
        <w:snapToGrid w:val="0"/>
        <w:spacing w:line="360" w:lineRule="auto"/>
        <w:rPr>
          <w:color w:val="000000" w:themeColor="text1"/>
        </w:rPr>
      </w:pPr>
    </w:p>
    <w:p w:rsidRPr="00DB1E3E" w:rsidR="005B3414" w:rsidP="00DF2E11" w:rsidRDefault="005B3414" w14:paraId="7EA5E8EA" w14:textId="6A987B89">
      <w:pPr>
        <w:numPr>
          <w:ilvl w:val="12"/>
          <w:numId w:val="0"/>
        </w:numPr>
        <w:snapToGrid w:val="0"/>
        <w:spacing w:line="360" w:lineRule="auto"/>
        <w:rPr>
          <w:b/>
          <w:bCs/>
        </w:rPr>
      </w:pPr>
      <w:r w:rsidRPr="00DB1E3E">
        <w:rPr>
          <w:color w:val="000000" w:themeColor="text1"/>
        </w:rPr>
        <w:t xml:space="preserve">Ver video Reportaje en el siguiente link: </w:t>
      </w:r>
      <w:r w:rsidRPr="00DB1E3E" w:rsidR="00F82319">
        <w:rPr>
          <w:color w:val="000000" w:themeColor="text1"/>
        </w:rPr>
        <w:t xml:space="preserve"> </w:t>
      </w:r>
      <w:r w:rsidRPr="00DB1E3E" w:rsidR="00DF2E11">
        <w:rPr>
          <w:color w:val="065FD4"/>
          <w:shd w:val="clear" w:color="auto" w:fill="F4F4F4"/>
        </w:rPr>
        <w:t>https://youtu.be/hCgy_tciOCs</w:t>
      </w:r>
    </w:p>
    <w:sectPr w:rsidRPr="00DB1E3E" w:rsidR="005B3414" w:rsidSect="00755F52">
      <w:headerReference w:type="even" r:id="rId55"/>
      <w:headerReference w:type="default" r:id="rId56"/>
      <w:headerReference w:type="first" r:id="rId57"/>
      <w:pgSz w:w="12240" w:h="15840" w:orient="portrait" w:code="1"/>
      <w:pgMar w:top="2016" w:right="1800" w:bottom="1440" w:left="1800" w:header="1440" w:footer="1440" w:gutter="0"/>
      <w:pgNumType w:start="1"/>
      <w:cols w:space="720"/>
      <w:noEndnote/>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rsidR="00B920E5" w:rsidRDefault="00B920E5" w14:paraId="38030AF3" w14:textId="77777777">
      <w:r>
        <w:separator/>
      </w:r>
    </w:p>
    <w:p w:rsidR="00B920E5" w:rsidRDefault="00B920E5" w14:paraId="67C7D8C8" w14:textId="77777777"/>
  </w:endnote>
  <w:endnote w:type="continuationSeparator" w:id="0">
    <w:p w:rsidR="00B920E5" w:rsidRDefault="00B920E5" w14:paraId="038B3831" w14:textId="77777777">
      <w:r>
        <w:continuationSeparator/>
      </w:r>
    </w:p>
    <w:p w:rsidR="00B920E5" w:rsidRDefault="00B920E5" w14:paraId="0EF762AE" w14:textId="7777777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Calibri">
    <w:panose1 w:val="020F0502020204030204"/>
    <w:charset w:val="00"/>
    <w:family w:val="swiss"/>
    <w:pitch w:val="variable"/>
    <w:sig w:usb0="E4002EFF" w:usb1="C000247B" w:usb2="00000009" w:usb3="00000000" w:csb0="000001FF" w:csb1="00000000"/>
  </w:font>
  <w:font w:name="TimesNewRomanPSMT">
    <w:altName w:val="Yu Gothic"/>
    <w:panose1 w:val="00000000000000000000"/>
    <w:charset w:val="80"/>
    <w:family w:val="auto"/>
    <w:notTrueType/>
    <w:pitch w:val="default"/>
    <w:sig w:usb0="00000001" w:usb1="08070000" w:usb2="00000010" w:usb3="00000000" w:csb0="00020000"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rsidR="00B920E5" w:rsidRDefault="00B920E5" w14:paraId="23CAD9E1" w14:textId="77777777">
      <w:r>
        <w:separator/>
      </w:r>
    </w:p>
    <w:p w:rsidR="00B920E5" w:rsidRDefault="00B920E5" w14:paraId="3815581E" w14:textId="77777777"/>
  </w:footnote>
  <w:footnote w:type="continuationSeparator" w:id="0">
    <w:p w:rsidR="00B920E5" w:rsidRDefault="00B920E5" w14:paraId="74B3862D" w14:textId="77777777">
      <w:r>
        <w:continuationSeparator/>
      </w:r>
    </w:p>
    <w:p w:rsidR="00B920E5" w:rsidRDefault="00B920E5" w14:paraId="262F655C" w14:textId="77777777"/>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rsidR="00C950B3" w:rsidP="00D6661F" w:rsidRDefault="00C950B3" w14:paraId="2142563B" w14:textId="77777777">
    <w:pPr>
      <w:pStyle w:val="Encabezado"/>
      <w:framePr w:wrap="around" w:hAnchor="margin" w:vAnchor="text" w:xAlign="right" w:y="1"/>
      <w:rPr>
        <w:rStyle w:val="Nmerodepgina"/>
      </w:rPr>
    </w:pPr>
    <w:r>
      <w:rPr>
        <w:rStyle w:val="Nmerodepgina"/>
      </w:rPr>
      <w:fldChar w:fldCharType="begin"/>
    </w:r>
    <w:r>
      <w:rPr>
        <w:rStyle w:val="Nmerodepgina"/>
      </w:rPr>
      <w:instrText xml:space="preserve">PAGE  </w:instrText>
    </w:r>
    <w:r>
      <w:rPr>
        <w:rStyle w:val="Nmerodepgina"/>
      </w:rPr>
      <w:fldChar w:fldCharType="end"/>
    </w:r>
  </w:p>
  <w:p w:rsidR="00C950B3" w:rsidP="00755F52" w:rsidRDefault="00C950B3" w14:paraId="08F2EA1B" w14:textId="77777777">
    <w:pPr>
      <w:spacing w:line="34" w:lineRule="auto"/>
      <w:ind w:right="360"/>
      <w:jc w:val="cent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rsidR="00C950B3" w:rsidP="00D6661F" w:rsidRDefault="00C950B3" w14:paraId="61788E61" w14:textId="77777777">
    <w:pPr>
      <w:pStyle w:val="Encabezado"/>
      <w:framePr w:wrap="around" w:hAnchor="margin" w:vAnchor="text" w:xAlign="right" w:y="1"/>
      <w:rPr>
        <w:rStyle w:val="Nmerodepgina"/>
      </w:rPr>
    </w:pPr>
    <w:r>
      <w:rPr>
        <w:rStyle w:val="Nmerodepgina"/>
      </w:rPr>
      <w:fldChar w:fldCharType="begin"/>
    </w:r>
    <w:r>
      <w:rPr>
        <w:rStyle w:val="Nmerodepgina"/>
      </w:rPr>
      <w:instrText xml:space="preserve">PAGE  </w:instrText>
    </w:r>
    <w:r>
      <w:rPr>
        <w:rStyle w:val="Nmerodepgina"/>
      </w:rPr>
      <w:fldChar w:fldCharType="separate"/>
    </w:r>
    <w:r>
      <w:rPr>
        <w:rStyle w:val="Nmerodepgina"/>
        <w:noProof/>
      </w:rPr>
      <w:t>6</w:t>
    </w:r>
    <w:r>
      <w:rPr>
        <w:rStyle w:val="Nmerodepgina"/>
      </w:rPr>
      <w:fldChar w:fldCharType="end"/>
    </w:r>
  </w:p>
  <w:p w:rsidR="00C950B3" w:rsidP="00755F52" w:rsidRDefault="00C950B3" w14:paraId="68FAF9F9" w14:textId="77777777">
    <w:pPr>
      <w:spacing w:line="34" w:lineRule="auto"/>
      <w:ind w:right="360"/>
      <w:jc w:val="cent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http://schemas.openxmlformats.org/drawingml/2006/main" xmlns:a16="http://schemas.microsoft.com/office/drawing/2014/main" xmlns:pic="http://schemas.openxmlformats.org/drawingml/2006/picture" xmlns:a14="http://schemas.microsoft.com/office/drawing/2010/main" mc:Ignorable="w14 w15 w16se w16cid w16 w16cex wp14">
  <w:p w:rsidR="00C950B3" w:rsidRDefault="00C950B3" w14:paraId="71FED843" w14:textId="77777777">
    <w:pPr>
      <w:pStyle w:val="Encabezado"/>
    </w:pPr>
    <w:r w:rsidR="6DE8D707">
      <w:drawing>
        <wp:inline wp14:editId="184C8DE6" wp14:anchorId="2B7DAC67">
          <wp:extent cx="1720850" cy="529474"/>
          <wp:effectExtent l="0" t="0" r="0" b="4445"/>
          <wp:docPr id="48" name="Imagen 48" descr="image002" title=""/>
          <wp:cNvGraphicFramePr>
            <a:graphicFrameLocks noChangeAspect="1"/>
          </wp:cNvGraphicFramePr>
          <a:graphic>
            <a:graphicData uri="http://schemas.openxmlformats.org/drawingml/2006/picture">
              <pic:pic>
                <pic:nvPicPr>
                  <pic:cNvPr id="0" name="Imagen 48"/>
                  <pic:cNvPicPr/>
                </pic:nvPicPr>
                <pic:blipFill>
                  <a:blip r:embed="R13ca90d3dfde4433">
                    <a:extLst xmlns:a="http://schemas.openxmlformats.org/drawingml/2006/main">
                      <a:ext uri="{FF2B5EF4-FFF2-40B4-BE49-F238E27FC236}">
                        <a16:creationId xmlns:a16="http://schemas.microsoft.com/office/drawing/2014/main" id="{D219126C-8FCF-4FCF-BC10-159143B5ED57}"/>
                      </a:ext>
                    </a:extLst>
                  </a:blip>
                  <a:stretch>
                    <a:fillRect/>
                  </a:stretch>
                </pic:blipFill>
                <pic:spPr>
                  <a:xfrm rot="0" flipH="0" flipV="0">
                    <a:off x="0" y="0"/>
                    <a:ext cx="1720850" cy="529474"/>
                  </a:xfrm>
                  <a:prstGeom prst="rect">
                    <a:avLst/>
                  </a:prstGeom>
                </pic:spPr>
              </pic:pic>
            </a:graphicData>
          </a:graphic>
        </wp:inline>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rsidR="00C950B3" w:rsidP="00D6661F" w:rsidRDefault="00C950B3" w14:paraId="4559031C" w14:textId="77777777">
    <w:pPr>
      <w:pStyle w:val="Encabezado"/>
      <w:framePr w:wrap="around" w:hAnchor="margin" w:vAnchor="text" w:xAlign="right" w:y="1"/>
      <w:rPr>
        <w:rStyle w:val="Nmerodepgina"/>
      </w:rPr>
    </w:pPr>
    <w:r>
      <w:rPr>
        <w:rStyle w:val="Nmerodepgina"/>
      </w:rPr>
      <w:fldChar w:fldCharType="begin"/>
    </w:r>
    <w:r>
      <w:rPr>
        <w:rStyle w:val="Nmerodepgina"/>
      </w:rPr>
      <w:instrText xml:space="preserve">PAGE  </w:instrText>
    </w:r>
    <w:r>
      <w:rPr>
        <w:rStyle w:val="Nmerodepgina"/>
      </w:rPr>
      <w:fldChar w:fldCharType="end"/>
    </w:r>
  </w:p>
  <w:p w:rsidR="00C950B3" w:rsidP="00755F52" w:rsidRDefault="00C950B3" w14:paraId="02D92A5C" w14:textId="77777777">
    <w:pPr>
      <w:spacing w:line="34" w:lineRule="auto"/>
      <w:ind w:right="360"/>
      <w:jc w:val="cent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rsidR="00C950B3" w:rsidP="00D6661F" w:rsidRDefault="00C950B3" w14:paraId="465BCA84" w14:textId="77777777">
    <w:pPr>
      <w:pStyle w:val="Encabezado"/>
      <w:framePr w:wrap="around" w:hAnchor="margin" w:vAnchor="text" w:xAlign="right" w:y="1"/>
      <w:rPr>
        <w:rStyle w:val="Nmerodepgina"/>
      </w:rPr>
    </w:pPr>
    <w:r>
      <w:rPr>
        <w:rStyle w:val="Nmerodepgina"/>
      </w:rPr>
      <w:fldChar w:fldCharType="begin"/>
    </w:r>
    <w:r>
      <w:rPr>
        <w:rStyle w:val="Nmerodepgina"/>
      </w:rPr>
      <w:instrText xml:space="preserve">PAGE  </w:instrText>
    </w:r>
    <w:r>
      <w:rPr>
        <w:rStyle w:val="Nmerodepgina"/>
      </w:rPr>
      <w:fldChar w:fldCharType="separate"/>
    </w:r>
    <w:r>
      <w:rPr>
        <w:rStyle w:val="Nmerodepgina"/>
        <w:noProof/>
      </w:rPr>
      <w:t>6</w:t>
    </w:r>
    <w:r>
      <w:rPr>
        <w:rStyle w:val="Nmerodepgina"/>
      </w:rPr>
      <w:fldChar w:fldCharType="end"/>
    </w:r>
  </w:p>
  <w:p w:rsidR="00C950B3" w:rsidP="00755F52" w:rsidRDefault="00C950B3" w14:paraId="4A750D88" w14:textId="77777777">
    <w:pPr>
      <w:spacing w:line="34" w:lineRule="auto"/>
      <w:ind w:right="360"/>
      <w:jc w:val="cent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http://schemas.openxmlformats.org/drawingml/2006/main" xmlns:a16="http://schemas.microsoft.com/office/drawing/2014/main" xmlns:pic="http://schemas.openxmlformats.org/drawingml/2006/picture" xmlns:a14="http://schemas.microsoft.com/office/drawing/2010/main" mc:Ignorable="w14 w15 w16se w16cid w16 w16cex wp14">
  <w:p w:rsidR="00C950B3" w:rsidRDefault="00C950B3" w14:paraId="4538788D" w14:textId="48B48522">
    <w:pPr>
      <w:pStyle w:val="Encabezado"/>
    </w:pPr>
    <w:r w:rsidR="6DE8D707">
      <w:drawing>
        <wp:inline wp14:editId="43961254" wp14:anchorId="506443B7">
          <wp:extent cx="1720850" cy="529474"/>
          <wp:effectExtent l="0" t="0" r="0" b="4445"/>
          <wp:docPr id="53" name="Imagen 1" descr="image002" title=""/>
          <wp:cNvGraphicFramePr>
            <a:graphicFrameLocks noChangeAspect="1"/>
          </wp:cNvGraphicFramePr>
          <a:graphic>
            <a:graphicData uri="http://schemas.openxmlformats.org/drawingml/2006/picture">
              <pic:pic>
                <pic:nvPicPr>
                  <pic:cNvPr id="0" name="Imagen 1"/>
                  <pic:cNvPicPr/>
                </pic:nvPicPr>
                <pic:blipFill>
                  <a:blip r:embed="Rc5751c06b8024a33">
                    <a:extLst xmlns:a="http://schemas.openxmlformats.org/drawingml/2006/main">
                      <a:ext uri="{FF2B5EF4-FFF2-40B4-BE49-F238E27FC236}">
                        <a16:creationId xmlns:a16="http://schemas.microsoft.com/office/drawing/2014/main" id="{D219126C-8FCF-4FCF-BC10-159143B5ED57}"/>
                      </a:ext>
                    </a:extLst>
                  </a:blip>
                  <a:stretch>
                    <a:fillRect/>
                  </a:stretch>
                </pic:blipFill>
                <pic:spPr>
                  <a:xfrm rot="0" flipH="0" flipV="0">
                    <a:off x="0" y="0"/>
                    <a:ext cx="1720850" cy="529474"/>
                  </a:xfrm>
                  <a:prstGeom prst="rect">
                    <a:avLst/>
                  </a:prstGeom>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7C"/>
    <w:multiLevelType w:val="singleLevel"/>
    <w:tmpl w:val="323A637E"/>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7D244EA6"/>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446A03FC"/>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E5C2F8E4"/>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F0C68F9A"/>
    <w:lvl w:ilvl="0">
      <w:start w:val="1"/>
      <w:numFmt w:val="bullet"/>
      <w:lvlText w:val=""/>
      <w:lvlJc w:val="left"/>
      <w:pPr>
        <w:tabs>
          <w:tab w:val="num" w:pos="1800"/>
        </w:tabs>
        <w:ind w:left="1800" w:hanging="360"/>
      </w:pPr>
      <w:rPr>
        <w:rFonts w:hint="default" w:ascii="Symbol" w:hAnsi="Symbol"/>
      </w:rPr>
    </w:lvl>
  </w:abstractNum>
  <w:abstractNum w:abstractNumId="5" w15:restartNumberingAfterBreak="0">
    <w:nsid w:val="FFFFFF81"/>
    <w:multiLevelType w:val="singleLevel"/>
    <w:tmpl w:val="6218CA70"/>
    <w:lvl w:ilvl="0">
      <w:start w:val="1"/>
      <w:numFmt w:val="bullet"/>
      <w:lvlText w:val=""/>
      <w:lvlJc w:val="left"/>
      <w:pPr>
        <w:tabs>
          <w:tab w:val="num" w:pos="1440"/>
        </w:tabs>
        <w:ind w:left="1440" w:hanging="360"/>
      </w:pPr>
      <w:rPr>
        <w:rFonts w:hint="default" w:ascii="Symbol" w:hAnsi="Symbol"/>
      </w:rPr>
    </w:lvl>
  </w:abstractNum>
  <w:abstractNum w:abstractNumId="6" w15:restartNumberingAfterBreak="0">
    <w:nsid w:val="FFFFFF82"/>
    <w:multiLevelType w:val="singleLevel"/>
    <w:tmpl w:val="0D62DFDA"/>
    <w:lvl w:ilvl="0">
      <w:start w:val="1"/>
      <w:numFmt w:val="bullet"/>
      <w:lvlText w:val=""/>
      <w:lvlJc w:val="left"/>
      <w:pPr>
        <w:tabs>
          <w:tab w:val="num" w:pos="1080"/>
        </w:tabs>
        <w:ind w:left="1080" w:hanging="360"/>
      </w:pPr>
      <w:rPr>
        <w:rFonts w:hint="default" w:ascii="Symbol" w:hAnsi="Symbol"/>
      </w:rPr>
    </w:lvl>
  </w:abstractNum>
  <w:abstractNum w:abstractNumId="7" w15:restartNumberingAfterBreak="0">
    <w:nsid w:val="FFFFFF83"/>
    <w:multiLevelType w:val="singleLevel"/>
    <w:tmpl w:val="66703DB6"/>
    <w:lvl w:ilvl="0">
      <w:start w:val="1"/>
      <w:numFmt w:val="bullet"/>
      <w:lvlText w:val=""/>
      <w:lvlJc w:val="left"/>
      <w:pPr>
        <w:tabs>
          <w:tab w:val="num" w:pos="720"/>
        </w:tabs>
        <w:ind w:left="720" w:hanging="360"/>
      </w:pPr>
      <w:rPr>
        <w:rFonts w:hint="default" w:ascii="Symbol" w:hAnsi="Symbol"/>
      </w:rPr>
    </w:lvl>
  </w:abstractNum>
  <w:abstractNum w:abstractNumId="8" w15:restartNumberingAfterBreak="0">
    <w:nsid w:val="FFFFFF88"/>
    <w:multiLevelType w:val="singleLevel"/>
    <w:tmpl w:val="0BA6280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EF869182"/>
    <w:lvl w:ilvl="0">
      <w:start w:val="1"/>
      <w:numFmt w:val="bullet"/>
      <w:lvlText w:val=""/>
      <w:lvlJc w:val="left"/>
      <w:pPr>
        <w:tabs>
          <w:tab w:val="num" w:pos="360"/>
        </w:tabs>
        <w:ind w:left="360" w:hanging="360"/>
      </w:pPr>
      <w:rPr>
        <w:rFonts w:hint="default" w:ascii="Symbol" w:hAnsi="Symbol"/>
      </w:rPr>
    </w:lvl>
  </w:abstractNum>
  <w:abstractNum w:abstractNumId="10" w15:restartNumberingAfterBreak="0">
    <w:nsid w:val="111C24CF"/>
    <w:multiLevelType w:val="multilevel"/>
    <w:tmpl w:val="B9381246"/>
    <w:lvl w:ilvl="0">
      <w:start w:val="1"/>
      <w:numFmt w:val="bullet"/>
      <w:lvlText w:val=""/>
      <w:lvlJc w:val="left"/>
      <w:pPr>
        <w:tabs>
          <w:tab w:val="num" w:pos="720"/>
        </w:tabs>
        <w:ind w:left="720" w:hanging="360"/>
      </w:pPr>
      <w:rPr>
        <w:rFonts w:hint="default" w:ascii="Symbol" w:hAnsi="Symbol"/>
        <w:sz w:val="20"/>
      </w:rPr>
    </w:lvl>
    <w:lvl w:ilvl="1" w:tentative="1">
      <w:start w:val="1"/>
      <w:numFmt w:val="bullet"/>
      <w:lvlText w:val="o"/>
      <w:lvlJc w:val="left"/>
      <w:pPr>
        <w:tabs>
          <w:tab w:val="num" w:pos="1440"/>
        </w:tabs>
        <w:ind w:left="1440" w:hanging="360"/>
      </w:pPr>
      <w:rPr>
        <w:rFonts w:hint="default" w:ascii="Courier New" w:hAnsi="Courier New"/>
        <w:sz w:val="20"/>
      </w:rPr>
    </w:lvl>
    <w:lvl w:ilvl="2" w:tentative="1">
      <w:start w:val="1"/>
      <w:numFmt w:val="bullet"/>
      <w:lvlText w:val=""/>
      <w:lvlJc w:val="left"/>
      <w:pPr>
        <w:tabs>
          <w:tab w:val="num" w:pos="2160"/>
        </w:tabs>
        <w:ind w:left="2160" w:hanging="360"/>
      </w:pPr>
      <w:rPr>
        <w:rFonts w:hint="default" w:ascii="Wingdings" w:hAnsi="Wingdings"/>
        <w:sz w:val="20"/>
      </w:rPr>
    </w:lvl>
    <w:lvl w:ilvl="3" w:tentative="1">
      <w:start w:val="1"/>
      <w:numFmt w:val="bullet"/>
      <w:lvlText w:val=""/>
      <w:lvlJc w:val="left"/>
      <w:pPr>
        <w:tabs>
          <w:tab w:val="num" w:pos="2880"/>
        </w:tabs>
        <w:ind w:left="2880" w:hanging="360"/>
      </w:pPr>
      <w:rPr>
        <w:rFonts w:hint="default" w:ascii="Wingdings" w:hAnsi="Wingdings"/>
        <w:sz w:val="20"/>
      </w:rPr>
    </w:lvl>
    <w:lvl w:ilvl="4" w:tentative="1">
      <w:start w:val="1"/>
      <w:numFmt w:val="bullet"/>
      <w:lvlText w:val=""/>
      <w:lvlJc w:val="left"/>
      <w:pPr>
        <w:tabs>
          <w:tab w:val="num" w:pos="3600"/>
        </w:tabs>
        <w:ind w:left="3600" w:hanging="360"/>
      </w:pPr>
      <w:rPr>
        <w:rFonts w:hint="default" w:ascii="Wingdings" w:hAnsi="Wingdings"/>
        <w:sz w:val="20"/>
      </w:rPr>
    </w:lvl>
    <w:lvl w:ilvl="5" w:tentative="1">
      <w:start w:val="1"/>
      <w:numFmt w:val="bullet"/>
      <w:lvlText w:val=""/>
      <w:lvlJc w:val="left"/>
      <w:pPr>
        <w:tabs>
          <w:tab w:val="num" w:pos="4320"/>
        </w:tabs>
        <w:ind w:left="4320" w:hanging="360"/>
      </w:pPr>
      <w:rPr>
        <w:rFonts w:hint="default" w:ascii="Wingdings" w:hAnsi="Wingdings"/>
        <w:sz w:val="20"/>
      </w:rPr>
    </w:lvl>
    <w:lvl w:ilvl="6" w:tentative="1">
      <w:start w:val="1"/>
      <w:numFmt w:val="bullet"/>
      <w:lvlText w:val=""/>
      <w:lvlJc w:val="left"/>
      <w:pPr>
        <w:tabs>
          <w:tab w:val="num" w:pos="5040"/>
        </w:tabs>
        <w:ind w:left="5040" w:hanging="360"/>
      </w:pPr>
      <w:rPr>
        <w:rFonts w:hint="default" w:ascii="Wingdings" w:hAnsi="Wingdings"/>
        <w:sz w:val="20"/>
      </w:rPr>
    </w:lvl>
    <w:lvl w:ilvl="7" w:tentative="1">
      <w:start w:val="1"/>
      <w:numFmt w:val="bullet"/>
      <w:lvlText w:val=""/>
      <w:lvlJc w:val="left"/>
      <w:pPr>
        <w:tabs>
          <w:tab w:val="num" w:pos="5760"/>
        </w:tabs>
        <w:ind w:left="5760" w:hanging="360"/>
      </w:pPr>
      <w:rPr>
        <w:rFonts w:hint="default" w:ascii="Wingdings" w:hAnsi="Wingdings"/>
        <w:sz w:val="20"/>
      </w:rPr>
    </w:lvl>
    <w:lvl w:ilvl="8" w:tentative="1">
      <w:start w:val="1"/>
      <w:numFmt w:val="bullet"/>
      <w:lvlText w:val=""/>
      <w:lvlJc w:val="left"/>
      <w:pPr>
        <w:tabs>
          <w:tab w:val="num" w:pos="6480"/>
        </w:tabs>
        <w:ind w:left="6480" w:hanging="360"/>
      </w:pPr>
      <w:rPr>
        <w:rFonts w:hint="default" w:ascii="Wingdings" w:hAnsi="Wingdings"/>
        <w:sz w:val="20"/>
      </w:rPr>
    </w:lvl>
  </w:abstractNum>
  <w:abstractNum w:abstractNumId="11" w15:restartNumberingAfterBreak="0">
    <w:nsid w:val="1CE41DF7"/>
    <w:multiLevelType w:val="multilevel"/>
    <w:tmpl w:val="73E0B1FA"/>
    <w:lvl w:ilvl="0" w:tplc="240A0001">
      <w:start w:val="1"/>
      <w:numFmt w:val="bullet"/>
      <w:lvlText w:val=""/>
      <w:lvlJc w:val="left"/>
      <w:pPr>
        <w:ind w:left="720" w:hanging="360"/>
      </w:pPr>
      <w:rPr>
        <w:rFonts w:hint="default" w:ascii="Symbol" w:hAnsi="Symbol"/>
      </w:rPr>
    </w:lvl>
    <w:lvl w:ilvl="1" w:tplc="240A0003" w:tentative="1">
      <w:start w:val="1"/>
      <w:numFmt w:val="bullet"/>
      <w:lvlText w:val="o"/>
      <w:lvlJc w:val="left"/>
      <w:pPr>
        <w:ind w:left="1440" w:hanging="360"/>
      </w:pPr>
      <w:rPr>
        <w:rFonts w:hint="default" w:ascii="Courier New" w:hAnsi="Courier New" w:cs="Courier New"/>
      </w:rPr>
    </w:lvl>
    <w:lvl w:ilvl="2" w:tplc="240A0005" w:tentative="1">
      <w:start w:val="1"/>
      <w:numFmt w:val="bullet"/>
      <w:lvlText w:val=""/>
      <w:lvlJc w:val="left"/>
      <w:pPr>
        <w:ind w:left="2160" w:hanging="360"/>
      </w:pPr>
      <w:rPr>
        <w:rFonts w:hint="default" w:ascii="Wingdings" w:hAnsi="Wingdings"/>
      </w:rPr>
    </w:lvl>
    <w:lvl w:ilvl="3" w:tplc="240A0001" w:tentative="1">
      <w:start w:val="1"/>
      <w:numFmt w:val="bullet"/>
      <w:lvlText w:val=""/>
      <w:lvlJc w:val="left"/>
      <w:pPr>
        <w:ind w:left="2880" w:hanging="360"/>
      </w:pPr>
      <w:rPr>
        <w:rFonts w:hint="default" w:ascii="Symbol" w:hAnsi="Symbol"/>
      </w:rPr>
    </w:lvl>
    <w:lvl w:ilvl="4" w:tplc="240A0003" w:tentative="1">
      <w:start w:val="1"/>
      <w:numFmt w:val="bullet"/>
      <w:lvlText w:val="o"/>
      <w:lvlJc w:val="left"/>
      <w:pPr>
        <w:ind w:left="3600" w:hanging="360"/>
      </w:pPr>
      <w:rPr>
        <w:rFonts w:hint="default" w:ascii="Courier New" w:hAnsi="Courier New" w:cs="Courier New"/>
      </w:rPr>
    </w:lvl>
    <w:lvl w:ilvl="5" w:tplc="240A0005" w:tentative="1">
      <w:start w:val="1"/>
      <w:numFmt w:val="bullet"/>
      <w:lvlText w:val=""/>
      <w:lvlJc w:val="left"/>
      <w:pPr>
        <w:ind w:left="4320" w:hanging="360"/>
      </w:pPr>
      <w:rPr>
        <w:rFonts w:hint="default" w:ascii="Wingdings" w:hAnsi="Wingdings"/>
      </w:rPr>
    </w:lvl>
    <w:lvl w:ilvl="6" w:tplc="240A0001" w:tentative="1">
      <w:start w:val="1"/>
      <w:numFmt w:val="bullet"/>
      <w:lvlText w:val=""/>
      <w:lvlJc w:val="left"/>
      <w:pPr>
        <w:ind w:left="5040" w:hanging="360"/>
      </w:pPr>
      <w:rPr>
        <w:rFonts w:hint="default" w:ascii="Symbol" w:hAnsi="Symbol"/>
      </w:rPr>
    </w:lvl>
    <w:lvl w:ilvl="7" w:tplc="240A0003" w:tentative="1">
      <w:start w:val="1"/>
      <w:numFmt w:val="bullet"/>
      <w:lvlText w:val="o"/>
      <w:lvlJc w:val="left"/>
      <w:pPr>
        <w:ind w:left="5760" w:hanging="360"/>
      </w:pPr>
      <w:rPr>
        <w:rFonts w:hint="default" w:ascii="Courier New" w:hAnsi="Courier New" w:cs="Courier New"/>
      </w:rPr>
    </w:lvl>
    <w:lvl w:ilvl="8" w:tplc="240A0005" w:tentative="1">
      <w:start w:val="1"/>
      <w:numFmt w:val="bullet"/>
      <w:lvlText w:val=""/>
      <w:lvlJc w:val="left"/>
      <w:pPr>
        <w:ind w:left="6480" w:hanging="360"/>
      </w:pPr>
      <w:rPr>
        <w:rFonts w:hint="default" w:ascii="Wingdings" w:hAnsi="Wingdings"/>
      </w:rPr>
    </w:lvl>
  </w:abstractNum>
  <w:abstractNum w:abstractNumId="12" w15:restartNumberingAfterBreak="0">
    <w:nsid w:val="1EA6750B"/>
    <w:multiLevelType w:val="multilevel"/>
    <w:tmpl w:val="54AA5116"/>
    <w:lvl w:ilvl="0" w:tplc="74D45168">
      <w:start w:val="1"/>
      <w:numFmt w:val="decimal"/>
      <w:lvlText w:val="%1."/>
      <w:lvlJc w:val="left"/>
      <w:pPr>
        <w:ind w:left="1440" w:hanging="720"/>
      </w:pPr>
      <w:rPr>
        <w:rFonts w:hint="default"/>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3" w15:restartNumberingAfterBreak="0">
    <w:nsid w:val="24447C00"/>
    <w:multiLevelType w:val="hybridMultilevel"/>
    <w:tmpl w:val="87006C32"/>
    <w:lvl w:ilvl="0">
      <w:start w:val="1"/>
      <w:numFmt w:val="decimal"/>
      <w:lvlText w:val="%1)"/>
      <w:lvlJc w:val="left"/>
      <w:pPr>
        <w:ind w:left="360" w:hanging="360"/>
      </w:pPr>
      <w:rPr>
        <w:rFonts w:hint="default"/>
      </w:rPr>
    </w:lvl>
    <w:lvl w:ilvl="1">
      <w:start w:val="1"/>
      <w:numFmt w:val="decimal"/>
      <w:lvlText w:val="%2."/>
      <w:lvlJc w:val="left"/>
      <w:pPr>
        <w:ind w:left="720" w:hanging="360"/>
      </w:pPr>
    </w:lvl>
    <w:lvl w:ilvl="2">
      <w:start w:val="1"/>
      <w:numFmt w:val="lowerLetter"/>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4" w15:restartNumberingAfterBreak="0">
    <w:nsid w:val="2A623DEE"/>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3775316E"/>
    <w:multiLevelType w:val="multilevel"/>
    <w:tmpl w:val="E5DA89C6"/>
    <w:lvl w:ilvl="0">
      <w:start w:val="1"/>
      <w:numFmt w:val="bullet"/>
      <w:lvlText w:val=""/>
      <w:lvlJc w:val="left"/>
      <w:pPr>
        <w:tabs>
          <w:tab w:val="num" w:pos="720"/>
        </w:tabs>
        <w:ind w:left="720" w:hanging="360"/>
      </w:pPr>
      <w:rPr>
        <w:rFonts w:hint="default" w:ascii="Symbol" w:hAnsi="Symbol"/>
        <w:sz w:val="20"/>
      </w:rPr>
    </w:lvl>
    <w:lvl w:ilvl="1" w:tentative="1">
      <w:start w:val="1"/>
      <w:numFmt w:val="bullet"/>
      <w:lvlText w:val="o"/>
      <w:lvlJc w:val="left"/>
      <w:pPr>
        <w:tabs>
          <w:tab w:val="num" w:pos="1440"/>
        </w:tabs>
        <w:ind w:left="1440" w:hanging="360"/>
      </w:pPr>
      <w:rPr>
        <w:rFonts w:hint="default" w:ascii="Courier New" w:hAnsi="Courier New"/>
        <w:sz w:val="20"/>
      </w:rPr>
    </w:lvl>
    <w:lvl w:ilvl="2" w:tentative="1">
      <w:start w:val="1"/>
      <w:numFmt w:val="bullet"/>
      <w:lvlText w:val=""/>
      <w:lvlJc w:val="left"/>
      <w:pPr>
        <w:tabs>
          <w:tab w:val="num" w:pos="2160"/>
        </w:tabs>
        <w:ind w:left="2160" w:hanging="360"/>
      </w:pPr>
      <w:rPr>
        <w:rFonts w:hint="default" w:ascii="Wingdings" w:hAnsi="Wingdings"/>
        <w:sz w:val="20"/>
      </w:rPr>
    </w:lvl>
    <w:lvl w:ilvl="3" w:tentative="1">
      <w:start w:val="1"/>
      <w:numFmt w:val="bullet"/>
      <w:lvlText w:val=""/>
      <w:lvlJc w:val="left"/>
      <w:pPr>
        <w:tabs>
          <w:tab w:val="num" w:pos="2880"/>
        </w:tabs>
        <w:ind w:left="2880" w:hanging="360"/>
      </w:pPr>
      <w:rPr>
        <w:rFonts w:hint="default" w:ascii="Wingdings" w:hAnsi="Wingdings"/>
        <w:sz w:val="20"/>
      </w:rPr>
    </w:lvl>
    <w:lvl w:ilvl="4" w:tentative="1">
      <w:start w:val="1"/>
      <w:numFmt w:val="bullet"/>
      <w:lvlText w:val=""/>
      <w:lvlJc w:val="left"/>
      <w:pPr>
        <w:tabs>
          <w:tab w:val="num" w:pos="3600"/>
        </w:tabs>
        <w:ind w:left="3600" w:hanging="360"/>
      </w:pPr>
      <w:rPr>
        <w:rFonts w:hint="default" w:ascii="Wingdings" w:hAnsi="Wingdings"/>
        <w:sz w:val="20"/>
      </w:rPr>
    </w:lvl>
    <w:lvl w:ilvl="5" w:tentative="1">
      <w:start w:val="1"/>
      <w:numFmt w:val="bullet"/>
      <w:lvlText w:val=""/>
      <w:lvlJc w:val="left"/>
      <w:pPr>
        <w:tabs>
          <w:tab w:val="num" w:pos="4320"/>
        </w:tabs>
        <w:ind w:left="4320" w:hanging="360"/>
      </w:pPr>
      <w:rPr>
        <w:rFonts w:hint="default" w:ascii="Wingdings" w:hAnsi="Wingdings"/>
        <w:sz w:val="20"/>
      </w:rPr>
    </w:lvl>
    <w:lvl w:ilvl="6" w:tentative="1">
      <w:start w:val="1"/>
      <w:numFmt w:val="bullet"/>
      <w:lvlText w:val=""/>
      <w:lvlJc w:val="left"/>
      <w:pPr>
        <w:tabs>
          <w:tab w:val="num" w:pos="5040"/>
        </w:tabs>
        <w:ind w:left="5040" w:hanging="360"/>
      </w:pPr>
      <w:rPr>
        <w:rFonts w:hint="default" w:ascii="Wingdings" w:hAnsi="Wingdings"/>
        <w:sz w:val="20"/>
      </w:rPr>
    </w:lvl>
    <w:lvl w:ilvl="7" w:tentative="1">
      <w:start w:val="1"/>
      <w:numFmt w:val="bullet"/>
      <w:lvlText w:val=""/>
      <w:lvlJc w:val="left"/>
      <w:pPr>
        <w:tabs>
          <w:tab w:val="num" w:pos="5760"/>
        </w:tabs>
        <w:ind w:left="5760" w:hanging="360"/>
      </w:pPr>
      <w:rPr>
        <w:rFonts w:hint="default" w:ascii="Wingdings" w:hAnsi="Wingdings"/>
        <w:sz w:val="20"/>
      </w:rPr>
    </w:lvl>
    <w:lvl w:ilvl="8" w:tentative="1">
      <w:start w:val="1"/>
      <w:numFmt w:val="bullet"/>
      <w:lvlText w:val=""/>
      <w:lvlJc w:val="left"/>
      <w:pPr>
        <w:tabs>
          <w:tab w:val="num" w:pos="6480"/>
        </w:tabs>
        <w:ind w:left="6480" w:hanging="360"/>
      </w:pPr>
      <w:rPr>
        <w:rFonts w:hint="default" w:ascii="Wingdings" w:hAnsi="Wingdings"/>
        <w:sz w:val="20"/>
      </w:rPr>
    </w:lvl>
  </w:abstractNum>
  <w:abstractNum w:abstractNumId="16" w15:restartNumberingAfterBreak="0">
    <w:nsid w:val="46804E69"/>
    <w:multiLevelType w:val="multilevel"/>
    <w:tmpl w:val="C73E0FDE"/>
    <w:lvl w:ilvl="0">
      <w:start w:val="1"/>
      <w:numFmt w:val="bullet"/>
      <w:lvlText w:val=""/>
      <w:lvlJc w:val="left"/>
      <w:pPr>
        <w:tabs>
          <w:tab w:val="num" w:pos="720"/>
        </w:tabs>
        <w:ind w:left="720" w:hanging="360"/>
      </w:pPr>
      <w:rPr>
        <w:rFonts w:hint="default" w:ascii="Symbol" w:hAnsi="Symbol"/>
        <w:sz w:val="20"/>
      </w:rPr>
    </w:lvl>
    <w:lvl w:ilvl="1" w:tentative="1">
      <w:start w:val="1"/>
      <w:numFmt w:val="bullet"/>
      <w:lvlText w:val="o"/>
      <w:lvlJc w:val="left"/>
      <w:pPr>
        <w:tabs>
          <w:tab w:val="num" w:pos="1440"/>
        </w:tabs>
        <w:ind w:left="1440" w:hanging="360"/>
      </w:pPr>
      <w:rPr>
        <w:rFonts w:hint="default" w:ascii="Courier New" w:hAnsi="Courier New"/>
        <w:sz w:val="20"/>
      </w:rPr>
    </w:lvl>
    <w:lvl w:ilvl="2" w:tentative="1">
      <w:start w:val="1"/>
      <w:numFmt w:val="bullet"/>
      <w:lvlText w:val=""/>
      <w:lvlJc w:val="left"/>
      <w:pPr>
        <w:tabs>
          <w:tab w:val="num" w:pos="2160"/>
        </w:tabs>
        <w:ind w:left="2160" w:hanging="360"/>
      </w:pPr>
      <w:rPr>
        <w:rFonts w:hint="default" w:ascii="Wingdings" w:hAnsi="Wingdings"/>
        <w:sz w:val="20"/>
      </w:rPr>
    </w:lvl>
    <w:lvl w:ilvl="3" w:tentative="1">
      <w:start w:val="1"/>
      <w:numFmt w:val="bullet"/>
      <w:lvlText w:val=""/>
      <w:lvlJc w:val="left"/>
      <w:pPr>
        <w:tabs>
          <w:tab w:val="num" w:pos="2880"/>
        </w:tabs>
        <w:ind w:left="2880" w:hanging="360"/>
      </w:pPr>
      <w:rPr>
        <w:rFonts w:hint="default" w:ascii="Wingdings" w:hAnsi="Wingdings"/>
        <w:sz w:val="20"/>
      </w:rPr>
    </w:lvl>
    <w:lvl w:ilvl="4" w:tentative="1">
      <w:start w:val="1"/>
      <w:numFmt w:val="bullet"/>
      <w:lvlText w:val=""/>
      <w:lvlJc w:val="left"/>
      <w:pPr>
        <w:tabs>
          <w:tab w:val="num" w:pos="3600"/>
        </w:tabs>
        <w:ind w:left="3600" w:hanging="360"/>
      </w:pPr>
      <w:rPr>
        <w:rFonts w:hint="default" w:ascii="Wingdings" w:hAnsi="Wingdings"/>
        <w:sz w:val="20"/>
      </w:rPr>
    </w:lvl>
    <w:lvl w:ilvl="5" w:tentative="1">
      <w:start w:val="1"/>
      <w:numFmt w:val="bullet"/>
      <w:lvlText w:val=""/>
      <w:lvlJc w:val="left"/>
      <w:pPr>
        <w:tabs>
          <w:tab w:val="num" w:pos="4320"/>
        </w:tabs>
        <w:ind w:left="4320" w:hanging="360"/>
      </w:pPr>
      <w:rPr>
        <w:rFonts w:hint="default" w:ascii="Wingdings" w:hAnsi="Wingdings"/>
        <w:sz w:val="20"/>
      </w:rPr>
    </w:lvl>
    <w:lvl w:ilvl="6" w:tentative="1">
      <w:start w:val="1"/>
      <w:numFmt w:val="bullet"/>
      <w:lvlText w:val=""/>
      <w:lvlJc w:val="left"/>
      <w:pPr>
        <w:tabs>
          <w:tab w:val="num" w:pos="5040"/>
        </w:tabs>
        <w:ind w:left="5040" w:hanging="360"/>
      </w:pPr>
      <w:rPr>
        <w:rFonts w:hint="default" w:ascii="Wingdings" w:hAnsi="Wingdings"/>
        <w:sz w:val="20"/>
      </w:rPr>
    </w:lvl>
    <w:lvl w:ilvl="7" w:tentative="1">
      <w:start w:val="1"/>
      <w:numFmt w:val="bullet"/>
      <w:lvlText w:val=""/>
      <w:lvlJc w:val="left"/>
      <w:pPr>
        <w:tabs>
          <w:tab w:val="num" w:pos="5760"/>
        </w:tabs>
        <w:ind w:left="5760" w:hanging="360"/>
      </w:pPr>
      <w:rPr>
        <w:rFonts w:hint="default" w:ascii="Wingdings" w:hAnsi="Wingdings"/>
        <w:sz w:val="20"/>
      </w:rPr>
    </w:lvl>
    <w:lvl w:ilvl="8" w:tentative="1">
      <w:start w:val="1"/>
      <w:numFmt w:val="bullet"/>
      <w:lvlText w:val=""/>
      <w:lvlJc w:val="left"/>
      <w:pPr>
        <w:tabs>
          <w:tab w:val="num" w:pos="6480"/>
        </w:tabs>
        <w:ind w:left="6480" w:hanging="360"/>
      </w:pPr>
      <w:rPr>
        <w:rFonts w:hint="default" w:ascii="Wingdings" w:hAnsi="Wingdings"/>
        <w:sz w:val="20"/>
      </w:rPr>
    </w:lvl>
  </w:abstractNum>
  <w:abstractNum w:abstractNumId="17" w15:restartNumberingAfterBreak="0">
    <w:nsid w:val="6EE17A5B"/>
    <w:multiLevelType w:val="hybridMultilevel"/>
    <w:tmpl w:val="8B7C9A5A"/>
    <w:lvl w:ilvl="0" w:tplc="240A0001">
      <w:start w:val="1"/>
      <w:numFmt w:val="bullet"/>
      <w:lvlText w:val=""/>
      <w:lvlJc w:val="left"/>
      <w:pPr>
        <w:ind w:left="720" w:hanging="360"/>
      </w:pPr>
      <w:rPr>
        <w:rFonts w:hint="default" w:ascii="Symbol" w:hAnsi="Symbol"/>
      </w:rPr>
    </w:lvl>
    <w:lvl w:ilvl="1" w:tplc="240A0003" w:tentative="1">
      <w:start w:val="1"/>
      <w:numFmt w:val="bullet"/>
      <w:lvlText w:val="o"/>
      <w:lvlJc w:val="left"/>
      <w:pPr>
        <w:ind w:left="1440" w:hanging="360"/>
      </w:pPr>
      <w:rPr>
        <w:rFonts w:hint="default" w:ascii="Courier New" w:hAnsi="Courier New" w:cs="Courier New"/>
      </w:rPr>
    </w:lvl>
    <w:lvl w:ilvl="2" w:tplc="240A0005" w:tentative="1">
      <w:start w:val="1"/>
      <w:numFmt w:val="bullet"/>
      <w:lvlText w:val=""/>
      <w:lvlJc w:val="left"/>
      <w:pPr>
        <w:ind w:left="2160" w:hanging="360"/>
      </w:pPr>
      <w:rPr>
        <w:rFonts w:hint="default" w:ascii="Wingdings" w:hAnsi="Wingdings"/>
      </w:rPr>
    </w:lvl>
    <w:lvl w:ilvl="3" w:tplc="240A0001" w:tentative="1">
      <w:start w:val="1"/>
      <w:numFmt w:val="bullet"/>
      <w:lvlText w:val=""/>
      <w:lvlJc w:val="left"/>
      <w:pPr>
        <w:ind w:left="2880" w:hanging="360"/>
      </w:pPr>
      <w:rPr>
        <w:rFonts w:hint="default" w:ascii="Symbol" w:hAnsi="Symbol"/>
      </w:rPr>
    </w:lvl>
    <w:lvl w:ilvl="4" w:tplc="240A0003" w:tentative="1">
      <w:start w:val="1"/>
      <w:numFmt w:val="bullet"/>
      <w:lvlText w:val="o"/>
      <w:lvlJc w:val="left"/>
      <w:pPr>
        <w:ind w:left="3600" w:hanging="360"/>
      </w:pPr>
      <w:rPr>
        <w:rFonts w:hint="default" w:ascii="Courier New" w:hAnsi="Courier New" w:cs="Courier New"/>
      </w:rPr>
    </w:lvl>
    <w:lvl w:ilvl="5" w:tplc="240A0005" w:tentative="1">
      <w:start w:val="1"/>
      <w:numFmt w:val="bullet"/>
      <w:lvlText w:val=""/>
      <w:lvlJc w:val="left"/>
      <w:pPr>
        <w:ind w:left="4320" w:hanging="360"/>
      </w:pPr>
      <w:rPr>
        <w:rFonts w:hint="default" w:ascii="Wingdings" w:hAnsi="Wingdings"/>
      </w:rPr>
    </w:lvl>
    <w:lvl w:ilvl="6" w:tplc="240A0001" w:tentative="1">
      <w:start w:val="1"/>
      <w:numFmt w:val="bullet"/>
      <w:lvlText w:val=""/>
      <w:lvlJc w:val="left"/>
      <w:pPr>
        <w:ind w:left="5040" w:hanging="360"/>
      </w:pPr>
      <w:rPr>
        <w:rFonts w:hint="default" w:ascii="Symbol" w:hAnsi="Symbol"/>
      </w:rPr>
    </w:lvl>
    <w:lvl w:ilvl="7" w:tplc="240A0003" w:tentative="1">
      <w:start w:val="1"/>
      <w:numFmt w:val="bullet"/>
      <w:lvlText w:val="o"/>
      <w:lvlJc w:val="left"/>
      <w:pPr>
        <w:ind w:left="5760" w:hanging="360"/>
      </w:pPr>
      <w:rPr>
        <w:rFonts w:hint="default" w:ascii="Courier New" w:hAnsi="Courier New" w:cs="Courier New"/>
      </w:rPr>
    </w:lvl>
    <w:lvl w:ilvl="8" w:tplc="240A0005" w:tentative="1">
      <w:start w:val="1"/>
      <w:numFmt w:val="bullet"/>
      <w:lvlText w:val=""/>
      <w:lvlJc w:val="left"/>
      <w:pPr>
        <w:ind w:left="6480" w:hanging="360"/>
      </w:pPr>
      <w:rPr>
        <w:rFonts w:hint="default" w:ascii="Wingdings" w:hAnsi="Wingdings"/>
      </w:rPr>
    </w:lvl>
  </w:abstractNum>
  <w:num w:numId="1">
    <w:abstractNumId w:val="9"/>
  </w:num>
  <w:num w:numId="2">
    <w:abstractNumId w:val="7"/>
  </w:num>
  <w:num w:numId="3">
    <w:abstractNumId w:val="6"/>
  </w:num>
  <w:num w:numId="4">
    <w:abstractNumId w:val="5"/>
  </w:num>
  <w:num w:numId="5">
    <w:abstractNumId w:val="4"/>
  </w:num>
  <w:num w:numId="6">
    <w:abstractNumId w:val="8"/>
  </w:num>
  <w:num w:numId="7">
    <w:abstractNumId w:val="3"/>
  </w:num>
  <w:num w:numId="8">
    <w:abstractNumId w:val="2"/>
  </w:num>
  <w:num w:numId="9">
    <w:abstractNumId w:val="1"/>
  </w:num>
  <w:num w:numId="10">
    <w:abstractNumId w:val="0"/>
  </w:num>
  <w:num w:numId="11">
    <w:abstractNumId w:val="14"/>
  </w:num>
  <w:num w:numId="12">
    <w:abstractNumId w:val="13"/>
  </w:num>
  <w:num w:numId="13">
    <w:abstractNumId w:val="12"/>
  </w:num>
  <w:num w:numId="14">
    <w:abstractNumId w:val="10"/>
  </w:num>
  <w:num w:numId="15">
    <w:abstractNumId w:val="16"/>
  </w:num>
  <w:num w:numId="16">
    <w:abstractNumId w:val="15"/>
  </w:num>
  <w:num w:numId="17">
    <w:abstractNumId w:val="11"/>
  </w:num>
  <w:num w:numId="18">
    <w:abstractNumId w:val="17"/>
  </w:num>
</w:numbering>
</file>

<file path=word/settings.xml><?xml version="1.0" encoding="utf-8"?>
<w:settings xmlns:wp14="http://schemas.microsoft.com/office/word/2010/wordprocessingDrawing"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p14">
  <w:trackRevisions w:val="false"/>
  <w:zoom w:percent="100"/>
  <w:removePersonalInformation/>
  <w:removeDateAndTime/>
  <w:stylePaneFormatFilter w:val="0008" w:allStyles="0" w:customStyles="0" w:latentStyles="0" w:stylesInUse="1" w:headingStyles="0" w:numberingStyles="0" w:tableStyles="0" w:directFormattingOnRuns="0" w:directFormattingOnParagraphs="0" w:directFormattingOnNumbering="0" w:directFormattingOnTables="0" w:clearFormatting="0" w:top3HeadingStyles="0" w:visibleStyles="0" w:alternateStyleNames="0"/>
  <w:defaultTabStop w:val="720"/>
  <w:hyphenationZone w:val="425"/>
  <w:drawingGridHorizontalSpacing w:val="187"/>
  <w:displayVerticalDrawingGridEvery w:val="2"/>
  <w:noPunctuationKerning/>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D7A05"/>
    <w:rsid w:val="00001225"/>
    <w:rsid w:val="00004621"/>
    <w:rsid w:val="00005EAB"/>
    <w:rsid w:val="00007DC0"/>
    <w:rsid w:val="00007DCA"/>
    <w:rsid w:val="00010EA0"/>
    <w:rsid w:val="0001133C"/>
    <w:rsid w:val="00013340"/>
    <w:rsid w:val="00013D8C"/>
    <w:rsid w:val="00014A3E"/>
    <w:rsid w:val="000166A9"/>
    <w:rsid w:val="000209F5"/>
    <w:rsid w:val="00023304"/>
    <w:rsid w:val="00023432"/>
    <w:rsid w:val="00024E37"/>
    <w:rsid w:val="00026DB5"/>
    <w:rsid w:val="00030E84"/>
    <w:rsid w:val="000352EC"/>
    <w:rsid w:val="00046EA0"/>
    <w:rsid w:val="0005290B"/>
    <w:rsid w:val="0005334F"/>
    <w:rsid w:val="0005380C"/>
    <w:rsid w:val="000542A3"/>
    <w:rsid w:val="00057004"/>
    <w:rsid w:val="0005705A"/>
    <w:rsid w:val="0006166A"/>
    <w:rsid w:val="00061F50"/>
    <w:rsid w:val="00062B53"/>
    <w:rsid w:val="00062E47"/>
    <w:rsid w:val="00064371"/>
    <w:rsid w:val="00064ACB"/>
    <w:rsid w:val="00065739"/>
    <w:rsid w:val="00066D86"/>
    <w:rsid w:val="00070DC2"/>
    <w:rsid w:val="000725A9"/>
    <w:rsid w:val="00073443"/>
    <w:rsid w:val="000743FF"/>
    <w:rsid w:val="00076A95"/>
    <w:rsid w:val="00080FFC"/>
    <w:rsid w:val="00082F07"/>
    <w:rsid w:val="00083AD4"/>
    <w:rsid w:val="00083B06"/>
    <w:rsid w:val="00085A26"/>
    <w:rsid w:val="000910B8"/>
    <w:rsid w:val="0009403E"/>
    <w:rsid w:val="00097003"/>
    <w:rsid w:val="00097EFC"/>
    <w:rsid w:val="000A0C49"/>
    <w:rsid w:val="000A1D17"/>
    <w:rsid w:val="000A2626"/>
    <w:rsid w:val="000A29B6"/>
    <w:rsid w:val="000A2DB2"/>
    <w:rsid w:val="000A2F44"/>
    <w:rsid w:val="000A4CD9"/>
    <w:rsid w:val="000B0597"/>
    <w:rsid w:val="000B0A0A"/>
    <w:rsid w:val="000B2A71"/>
    <w:rsid w:val="000B4C7E"/>
    <w:rsid w:val="000B5C42"/>
    <w:rsid w:val="000B6EB9"/>
    <w:rsid w:val="000B7AF9"/>
    <w:rsid w:val="000C0ED6"/>
    <w:rsid w:val="000C343F"/>
    <w:rsid w:val="000C6C6D"/>
    <w:rsid w:val="000D10CA"/>
    <w:rsid w:val="000D2105"/>
    <w:rsid w:val="000D5588"/>
    <w:rsid w:val="000D5A3A"/>
    <w:rsid w:val="000D5C27"/>
    <w:rsid w:val="000D6240"/>
    <w:rsid w:val="000D6582"/>
    <w:rsid w:val="000D65F6"/>
    <w:rsid w:val="000D6946"/>
    <w:rsid w:val="000E66D3"/>
    <w:rsid w:val="000F1B09"/>
    <w:rsid w:val="000F6800"/>
    <w:rsid w:val="000F6930"/>
    <w:rsid w:val="0010217F"/>
    <w:rsid w:val="0010763C"/>
    <w:rsid w:val="00111F7F"/>
    <w:rsid w:val="00112FF2"/>
    <w:rsid w:val="00117054"/>
    <w:rsid w:val="00126F41"/>
    <w:rsid w:val="00127407"/>
    <w:rsid w:val="0013165A"/>
    <w:rsid w:val="00131C57"/>
    <w:rsid w:val="00131D7D"/>
    <w:rsid w:val="0013218A"/>
    <w:rsid w:val="00134D2A"/>
    <w:rsid w:val="0013592A"/>
    <w:rsid w:val="00135C6E"/>
    <w:rsid w:val="00135EEF"/>
    <w:rsid w:val="00137232"/>
    <w:rsid w:val="001407A8"/>
    <w:rsid w:val="00141C63"/>
    <w:rsid w:val="001420F4"/>
    <w:rsid w:val="001473D0"/>
    <w:rsid w:val="001502AA"/>
    <w:rsid w:val="00152182"/>
    <w:rsid w:val="00156126"/>
    <w:rsid w:val="00160644"/>
    <w:rsid w:val="001610DA"/>
    <w:rsid w:val="00162680"/>
    <w:rsid w:val="00164D3A"/>
    <w:rsid w:val="0016693C"/>
    <w:rsid w:val="00166AF7"/>
    <w:rsid w:val="00170F37"/>
    <w:rsid w:val="00171236"/>
    <w:rsid w:val="0017222D"/>
    <w:rsid w:val="00173D05"/>
    <w:rsid w:val="001760B4"/>
    <w:rsid w:val="001776A9"/>
    <w:rsid w:val="00177F05"/>
    <w:rsid w:val="00180433"/>
    <w:rsid w:val="001819A2"/>
    <w:rsid w:val="001836BE"/>
    <w:rsid w:val="0018519C"/>
    <w:rsid w:val="001854FB"/>
    <w:rsid w:val="00186A93"/>
    <w:rsid w:val="001908E2"/>
    <w:rsid w:val="00193642"/>
    <w:rsid w:val="00195C46"/>
    <w:rsid w:val="00196463"/>
    <w:rsid w:val="00196862"/>
    <w:rsid w:val="00196F83"/>
    <w:rsid w:val="00197877"/>
    <w:rsid w:val="0019795F"/>
    <w:rsid w:val="00197E8B"/>
    <w:rsid w:val="001A13DF"/>
    <w:rsid w:val="001A53F2"/>
    <w:rsid w:val="001B01AB"/>
    <w:rsid w:val="001B02D4"/>
    <w:rsid w:val="001B52E9"/>
    <w:rsid w:val="001B5DC3"/>
    <w:rsid w:val="001B6885"/>
    <w:rsid w:val="001C39F6"/>
    <w:rsid w:val="001C3C43"/>
    <w:rsid w:val="001C5A4D"/>
    <w:rsid w:val="001C634D"/>
    <w:rsid w:val="001C66FE"/>
    <w:rsid w:val="001D1B22"/>
    <w:rsid w:val="001D2C7F"/>
    <w:rsid w:val="001D3F0E"/>
    <w:rsid w:val="001D4F31"/>
    <w:rsid w:val="001D6904"/>
    <w:rsid w:val="001D7A49"/>
    <w:rsid w:val="001D7A76"/>
    <w:rsid w:val="001E1DF3"/>
    <w:rsid w:val="001E4946"/>
    <w:rsid w:val="001E52E9"/>
    <w:rsid w:val="001F1CFA"/>
    <w:rsid w:val="00201985"/>
    <w:rsid w:val="00205E61"/>
    <w:rsid w:val="00207E86"/>
    <w:rsid w:val="00207F12"/>
    <w:rsid w:val="00210CD0"/>
    <w:rsid w:val="00211D0F"/>
    <w:rsid w:val="0021549A"/>
    <w:rsid w:val="00216153"/>
    <w:rsid w:val="0022059C"/>
    <w:rsid w:val="002242AB"/>
    <w:rsid w:val="002262F2"/>
    <w:rsid w:val="00227D23"/>
    <w:rsid w:val="0023099B"/>
    <w:rsid w:val="00230A54"/>
    <w:rsid w:val="002312C4"/>
    <w:rsid w:val="002328B0"/>
    <w:rsid w:val="002360AE"/>
    <w:rsid w:val="0023691E"/>
    <w:rsid w:val="00236E6D"/>
    <w:rsid w:val="0024092A"/>
    <w:rsid w:val="00240A74"/>
    <w:rsid w:val="002424CE"/>
    <w:rsid w:val="002429E5"/>
    <w:rsid w:val="002456C0"/>
    <w:rsid w:val="00246425"/>
    <w:rsid w:val="0024653B"/>
    <w:rsid w:val="00250C3D"/>
    <w:rsid w:val="002517A3"/>
    <w:rsid w:val="00252782"/>
    <w:rsid w:val="00253ADF"/>
    <w:rsid w:val="00253C31"/>
    <w:rsid w:val="00253EC8"/>
    <w:rsid w:val="00253F9F"/>
    <w:rsid w:val="002609C4"/>
    <w:rsid w:val="00264A19"/>
    <w:rsid w:val="002657AE"/>
    <w:rsid w:val="00271196"/>
    <w:rsid w:val="002719C4"/>
    <w:rsid w:val="00280CEF"/>
    <w:rsid w:val="00280E18"/>
    <w:rsid w:val="002818E2"/>
    <w:rsid w:val="00282107"/>
    <w:rsid w:val="00282B86"/>
    <w:rsid w:val="0028757A"/>
    <w:rsid w:val="00290030"/>
    <w:rsid w:val="00291F12"/>
    <w:rsid w:val="00292B98"/>
    <w:rsid w:val="00293831"/>
    <w:rsid w:val="0029700C"/>
    <w:rsid w:val="002A00CB"/>
    <w:rsid w:val="002A19C3"/>
    <w:rsid w:val="002A35CE"/>
    <w:rsid w:val="002A69FF"/>
    <w:rsid w:val="002A6D01"/>
    <w:rsid w:val="002B05BF"/>
    <w:rsid w:val="002B289D"/>
    <w:rsid w:val="002B2BE3"/>
    <w:rsid w:val="002B368C"/>
    <w:rsid w:val="002B478D"/>
    <w:rsid w:val="002B5E07"/>
    <w:rsid w:val="002B72BD"/>
    <w:rsid w:val="002C50E5"/>
    <w:rsid w:val="002C5732"/>
    <w:rsid w:val="002C6CB4"/>
    <w:rsid w:val="002D113E"/>
    <w:rsid w:val="002D21D7"/>
    <w:rsid w:val="002D3559"/>
    <w:rsid w:val="002D4EA8"/>
    <w:rsid w:val="002D6C84"/>
    <w:rsid w:val="002D7CF9"/>
    <w:rsid w:val="002E1B73"/>
    <w:rsid w:val="002E2492"/>
    <w:rsid w:val="002E2649"/>
    <w:rsid w:val="002E4612"/>
    <w:rsid w:val="002E6BB6"/>
    <w:rsid w:val="002F2437"/>
    <w:rsid w:val="002F24B0"/>
    <w:rsid w:val="002F3238"/>
    <w:rsid w:val="002F5749"/>
    <w:rsid w:val="002F62B4"/>
    <w:rsid w:val="003031A4"/>
    <w:rsid w:val="0030422A"/>
    <w:rsid w:val="0030468B"/>
    <w:rsid w:val="00304BD0"/>
    <w:rsid w:val="00307D77"/>
    <w:rsid w:val="00310760"/>
    <w:rsid w:val="00311311"/>
    <w:rsid w:val="00312A62"/>
    <w:rsid w:val="00313941"/>
    <w:rsid w:val="00313E9E"/>
    <w:rsid w:val="003150D5"/>
    <w:rsid w:val="00317DA7"/>
    <w:rsid w:val="003206BA"/>
    <w:rsid w:val="00320F78"/>
    <w:rsid w:val="003231EE"/>
    <w:rsid w:val="00323B14"/>
    <w:rsid w:val="00326B00"/>
    <w:rsid w:val="00327459"/>
    <w:rsid w:val="00327730"/>
    <w:rsid w:val="00327B39"/>
    <w:rsid w:val="00340E8E"/>
    <w:rsid w:val="00342A4F"/>
    <w:rsid w:val="00345AA4"/>
    <w:rsid w:val="003504CB"/>
    <w:rsid w:val="00351B6D"/>
    <w:rsid w:val="00352904"/>
    <w:rsid w:val="00353698"/>
    <w:rsid w:val="003548F5"/>
    <w:rsid w:val="00355F97"/>
    <w:rsid w:val="0035768F"/>
    <w:rsid w:val="003649BF"/>
    <w:rsid w:val="00365AD3"/>
    <w:rsid w:val="00366388"/>
    <w:rsid w:val="00366FE9"/>
    <w:rsid w:val="0037097B"/>
    <w:rsid w:val="00371491"/>
    <w:rsid w:val="003734DC"/>
    <w:rsid w:val="003735C4"/>
    <w:rsid w:val="0037366B"/>
    <w:rsid w:val="0037401B"/>
    <w:rsid w:val="0038039F"/>
    <w:rsid w:val="0038177C"/>
    <w:rsid w:val="00385BE9"/>
    <w:rsid w:val="00386936"/>
    <w:rsid w:val="00387024"/>
    <w:rsid w:val="003873D8"/>
    <w:rsid w:val="0039025F"/>
    <w:rsid w:val="003904C2"/>
    <w:rsid w:val="0039288F"/>
    <w:rsid w:val="0039299D"/>
    <w:rsid w:val="003A1208"/>
    <w:rsid w:val="003A1B0B"/>
    <w:rsid w:val="003A2601"/>
    <w:rsid w:val="003A36B6"/>
    <w:rsid w:val="003A71F8"/>
    <w:rsid w:val="003B2359"/>
    <w:rsid w:val="003B4E94"/>
    <w:rsid w:val="003C1561"/>
    <w:rsid w:val="003C1575"/>
    <w:rsid w:val="003C2D4A"/>
    <w:rsid w:val="003C4887"/>
    <w:rsid w:val="003C551F"/>
    <w:rsid w:val="003D040A"/>
    <w:rsid w:val="003D1101"/>
    <w:rsid w:val="003D25E7"/>
    <w:rsid w:val="003D3C5F"/>
    <w:rsid w:val="003D4306"/>
    <w:rsid w:val="003D5275"/>
    <w:rsid w:val="003D63DF"/>
    <w:rsid w:val="003D737F"/>
    <w:rsid w:val="003E0C5F"/>
    <w:rsid w:val="003E10E6"/>
    <w:rsid w:val="003E128D"/>
    <w:rsid w:val="003E143B"/>
    <w:rsid w:val="003E21A6"/>
    <w:rsid w:val="003E5465"/>
    <w:rsid w:val="003F566A"/>
    <w:rsid w:val="003F7156"/>
    <w:rsid w:val="003F7474"/>
    <w:rsid w:val="003F7E33"/>
    <w:rsid w:val="003F7EF8"/>
    <w:rsid w:val="00401F09"/>
    <w:rsid w:val="0040319A"/>
    <w:rsid w:val="00404616"/>
    <w:rsid w:val="0040506E"/>
    <w:rsid w:val="004056F1"/>
    <w:rsid w:val="00405A06"/>
    <w:rsid w:val="00407B6A"/>
    <w:rsid w:val="004140AC"/>
    <w:rsid w:val="00414400"/>
    <w:rsid w:val="0041537D"/>
    <w:rsid w:val="00415A86"/>
    <w:rsid w:val="0041789A"/>
    <w:rsid w:val="00417C74"/>
    <w:rsid w:val="0042190F"/>
    <w:rsid w:val="004247B2"/>
    <w:rsid w:val="004317ED"/>
    <w:rsid w:val="00432637"/>
    <w:rsid w:val="00433ABD"/>
    <w:rsid w:val="00433C58"/>
    <w:rsid w:val="0043424F"/>
    <w:rsid w:val="00435B90"/>
    <w:rsid w:val="00435D1E"/>
    <w:rsid w:val="0044075D"/>
    <w:rsid w:val="0044083D"/>
    <w:rsid w:val="0044196E"/>
    <w:rsid w:val="0044267B"/>
    <w:rsid w:val="004429D4"/>
    <w:rsid w:val="00442B76"/>
    <w:rsid w:val="00442DD7"/>
    <w:rsid w:val="00443A1F"/>
    <w:rsid w:val="00450B64"/>
    <w:rsid w:val="00450F45"/>
    <w:rsid w:val="004512BD"/>
    <w:rsid w:val="00451CFB"/>
    <w:rsid w:val="00453179"/>
    <w:rsid w:val="004541E2"/>
    <w:rsid w:val="0045516D"/>
    <w:rsid w:val="0045577B"/>
    <w:rsid w:val="00457541"/>
    <w:rsid w:val="004576F4"/>
    <w:rsid w:val="004610DA"/>
    <w:rsid w:val="00467A00"/>
    <w:rsid w:val="00470785"/>
    <w:rsid w:val="004713E8"/>
    <w:rsid w:val="00474210"/>
    <w:rsid w:val="00480B96"/>
    <w:rsid w:val="00481820"/>
    <w:rsid w:val="004818AB"/>
    <w:rsid w:val="0048303E"/>
    <w:rsid w:val="00484848"/>
    <w:rsid w:val="00484D42"/>
    <w:rsid w:val="0048755B"/>
    <w:rsid w:val="0049164C"/>
    <w:rsid w:val="00491BAF"/>
    <w:rsid w:val="004920F6"/>
    <w:rsid w:val="004924FE"/>
    <w:rsid w:val="00492A98"/>
    <w:rsid w:val="00493D1E"/>
    <w:rsid w:val="004A1C9E"/>
    <w:rsid w:val="004A22B6"/>
    <w:rsid w:val="004A67E8"/>
    <w:rsid w:val="004A6859"/>
    <w:rsid w:val="004A759D"/>
    <w:rsid w:val="004A7764"/>
    <w:rsid w:val="004A7B38"/>
    <w:rsid w:val="004B2017"/>
    <w:rsid w:val="004B291D"/>
    <w:rsid w:val="004B653A"/>
    <w:rsid w:val="004C1201"/>
    <w:rsid w:val="004C2172"/>
    <w:rsid w:val="004C3D65"/>
    <w:rsid w:val="004C440A"/>
    <w:rsid w:val="004C5029"/>
    <w:rsid w:val="004C7DAB"/>
    <w:rsid w:val="004D02BB"/>
    <w:rsid w:val="004D2420"/>
    <w:rsid w:val="004D343F"/>
    <w:rsid w:val="004D6472"/>
    <w:rsid w:val="004E288F"/>
    <w:rsid w:val="004E3F34"/>
    <w:rsid w:val="004E578F"/>
    <w:rsid w:val="004E5EFB"/>
    <w:rsid w:val="004E6081"/>
    <w:rsid w:val="004F4F01"/>
    <w:rsid w:val="004F74D1"/>
    <w:rsid w:val="004F775A"/>
    <w:rsid w:val="00500214"/>
    <w:rsid w:val="00504983"/>
    <w:rsid w:val="005079CF"/>
    <w:rsid w:val="00513B09"/>
    <w:rsid w:val="00513EF6"/>
    <w:rsid w:val="00517893"/>
    <w:rsid w:val="00521158"/>
    <w:rsid w:val="0052204A"/>
    <w:rsid w:val="0052236F"/>
    <w:rsid w:val="00522FF0"/>
    <w:rsid w:val="005243F7"/>
    <w:rsid w:val="0052605D"/>
    <w:rsid w:val="005262D4"/>
    <w:rsid w:val="00527D25"/>
    <w:rsid w:val="00530DBA"/>
    <w:rsid w:val="005337DF"/>
    <w:rsid w:val="005340D6"/>
    <w:rsid w:val="005352E0"/>
    <w:rsid w:val="00535332"/>
    <w:rsid w:val="00540DA1"/>
    <w:rsid w:val="00543575"/>
    <w:rsid w:val="00544A23"/>
    <w:rsid w:val="00544C8F"/>
    <w:rsid w:val="00546133"/>
    <w:rsid w:val="00552852"/>
    <w:rsid w:val="00552B38"/>
    <w:rsid w:val="005555A0"/>
    <w:rsid w:val="00555D91"/>
    <w:rsid w:val="00562C99"/>
    <w:rsid w:val="00563266"/>
    <w:rsid w:val="005706B4"/>
    <w:rsid w:val="00574430"/>
    <w:rsid w:val="005751CA"/>
    <w:rsid w:val="0057584F"/>
    <w:rsid w:val="0058159D"/>
    <w:rsid w:val="005827AF"/>
    <w:rsid w:val="00584251"/>
    <w:rsid w:val="00584F9B"/>
    <w:rsid w:val="00585072"/>
    <w:rsid w:val="0059279E"/>
    <w:rsid w:val="00596D19"/>
    <w:rsid w:val="0059744D"/>
    <w:rsid w:val="00597D3F"/>
    <w:rsid w:val="005A00BB"/>
    <w:rsid w:val="005A2980"/>
    <w:rsid w:val="005A2BB3"/>
    <w:rsid w:val="005A3CF3"/>
    <w:rsid w:val="005B07D3"/>
    <w:rsid w:val="005B1499"/>
    <w:rsid w:val="005B17C0"/>
    <w:rsid w:val="005B1887"/>
    <w:rsid w:val="005B1995"/>
    <w:rsid w:val="005B2970"/>
    <w:rsid w:val="005B3414"/>
    <w:rsid w:val="005B5394"/>
    <w:rsid w:val="005B79E9"/>
    <w:rsid w:val="005B7B74"/>
    <w:rsid w:val="005C2250"/>
    <w:rsid w:val="005D2518"/>
    <w:rsid w:val="005D50D3"/>
    <w:rsid w:val="005D6300"/>
    <w:rsid w:val="005D645B"/>
    <w:rsid w:val="005D67F6"/>
    <w:rsid w:val="005E0AC5"/>
    <w:rsid w:val="005E142E"/>
    <w:rsid w:val="005E2330"/>
    <w:rsid w:val="005E4422"/>
    <w:rsid w:val="005E4912"/>
    <w:rsid w:val="005E54EC"/>
    <w:rsid w:val="005E6253"/>
    <w:rsid w:val="005E6515"/>
    <w:rsid w:val="005E6F1F"/>
    <w:rsid w:val="005F3C14"/>
    <w:rsid w:val="005F3EAA"/>
    <w:rsid w:val="005F44D1"/>
    <w:rsid w:val="005F4E9C"/>
    <w:rsid w:val="005F582F"/>
    <w:rsid w:val="0060263D"/>
    <w:rsid w:val="006033BF"/>
    <w:rsid w:val="00603F3E"/>
    <w:rsid w:val="0060530B"/>
    <w:rsid w:val="006119AC"/>
    <w:rsid w:val="00612F41"/>
    <w:rsid w:val="0061374E"/>
    <w:rsid w:val="0061743E"/>
    <w:rsid w:val="00620B94"/>
    <w:rsid w:val="00621129"/>
    <w:rsid w:val="00624465"/>
    <w:rsid w:val="00624767"/>
    <w:rsid w:val="006266E1"/>
    <w:rsid w:val="00627978"/>
    <w:rsid w:val="00630EF6"/>
    <w:rsid w:val="00633689"/>
    <w:rsid w:val="006337FA"/>
    <w:rsid w:val="00633916"/>
    <w:rsid w:val="0063760A"/>
    <w:rsid w:val="00641D2B"/>
    <w:rsid w:val="00642D6D"/>
    <w:rsid w:val="006437FB"/>
    <w:rsid w:val="00643A5B"/>
    <w:rsid w:val="0064497A"/>
    <w:rsid w:val="00645594"/>
    <w:rsid w:val="00645E9E"/>
    <w:rsid w:val="0064643B"/>
    <w:rsid w:val="00651C32"/>
    <w:rsid w:val="00651F4D"/>
    <w:rsid w:val="00653ECF"/>
    <w:rsid w:val="006549E8"/>
    <w:rsid w:val="00654F3E"/>
    <w:rsid w:val="006556B6"/>
    <w:rsid w:val="006566A7"/>
    <w:rsid w:val="00657FBF"/>
    <w:rsid w:val="00662D3E"/>
    <w:rsid w:val="00663D4A"/>
    <w:rsid w:val="0066470F"/>
    <w:rsid w:val="0066553E"/>
    <w:rsid w:val="006700DF"/>
    <w:rsid w:val="00672DDD"/>
    <w:rsid w:val="0067388D"/>
    <w:rsid w:val="00674D58"/>
    <w:rsid w:val="00676C91"/>
    <w:rsid w:val="00677B76"/>
    <w:rsid w:val="00680095"/>
    <w:rsid w:val="00681E45"/>
    <w:rsid w:val="00683F58"/>
    <w:rsid w:val="006849BB"/>
    <w:rsid w:val="006855CA"/>
    <w:rsid w:val="00690B77"/>
    <w:rsid w:val="00690B7F"/>
    <w:rsid w:val="00691F75"/>
    <w:rsid w:val="006943AF"/>
    <w:rsid w:val="00695068"/>
    <w:rsid w:val="00695EE8"/>
    <w:rsid w:val="006A0454"/>
    <w:rsid w:val="006A16D5"/>
    <w:rsid w:val="006A34A3"/>
    <w:rsid w:val="006A5E20"/>
    <w:rsid w:val="006B0E7E"/>
    <w:rsid w:val="006B1312"/>
    <w:rsid w:val="006C4000"/>
    <w:rsid w:val="006C4075"/>
    <w:rsid w:val="006C4CAA"/>
    <w:rsid w:val="006C502D"/>
    <w:rsid w:val="006C69AD"/>
    <w:rsid w:val="006C6AD8"/>
    <w:rsid w:val="006C6D47"/>
    <w:rsid w:val="006D1087"/>
    <w:rsid w:val="006D1A18"/>
    <w:rsid w:val="006D70C1"/>
    <w:rsid w:val="006E0279"/>
    <w:rsid w:val="006E0CE9"/>
    <w:rsid w:val="006E0E99"/>
    <w:rsid w:val="006E56E8"/>
    <w:rsid w:val="006F0572"/>
    <w:rsid w:val="006F205F"/>
    <w:rsid w:val="006F34FC"/>
    <w:rsid w:val="006F5303"/>
    <w:rsid w:val="006F6B5A"/>
    <w:rsid w:val="006F753F"/>
    <w:rsid w:val="006F78F3"/>
    <w:rsid w:val="007038F6"/>
    <w:rsid w:val="00706543"/>
    <w:rsid w:val="00707877"/>
    <w:rsid w:val="00710674"/>
    <w:rsid w:val="00710B9C"/>
    <w:rsid w:val="00711200"/>
    <w:rsid w:val="00713811"/>
    <w:rsid w:val="0072397F"/>
    <w:rsid w:val="00723DC3"/>
    <w:rsid w:val="007240B3"/>
    <w:rsid w:val="00724BE8"/>
    <w:rsid w:val="00725542"/>
    <w:rsid w:val="0072692E"/>
    <w:rsid w:val="00726CD7"/>
    <w:rsid w:val="007271F1"/>
    <w:rsid w:val="00731922"/>
    <w:rsid w:val="00731ACB"/>
    <w:rsid w:val="00735578"/>
    <w:rsid w:val="0073623B"/>
    <w:rsid w:val="007368AD"/>
    <w:rsid w:val="00737041"/>
    <w:rsid w:val="0074133D"/>
    <w:rsid w:val="007452D0"/>
    <w:rsid w:val="00745E5A"/>
    <w:rsid w:val="007466E3"/>
    <w:rsid w:val="0075094D"/>
    <w:rsid w:val="0075168A"/>
    <w:rsid w:val="007517D5"/>
    <w:rsid w:val="0075196D"/>
    <w:rsid w:val="00751C8A"/>
    <w:rsid w:val="0075558C"/>
    <w:rsid w:val="00755F52"/>
    <w:rsid w:val="00761D58"/>
    <w:rsid w:val="00761EFA"/>
    <w:rsid w:val="00763890"/>
    <w:rsid w:val="00764873"/>
    <w:rsid w:val="007661EE"/>
    <w:rsid w:val="00766F27"/>
    <w:rsid w:val="00767F50"/>
    <w:rsid w:val="0077060D"/>
    <w:rsid w:val="00772F6A"/>
    <w:rsid w:val="007767EA"/>
    <w:rsid w:val="007778DD"/>
    <w:rsid w:val="007815BF"/>
    <w:rsid w:val="00781868"/>
    <w:rsid w:val="007836B7"/>
    <w:rsid w:val="007853D9"/>
    <w:rsid w:val="00787ADD"/>
    <w:rsid w:val="007904AC"/>
    <w:rsid w:val="0079081E"/>
    <w:rsid w:val="00791798"/>
    <w:rsid w:val="007965D8"/>
    <w:rsid w:val="00796693"/>
    <w:rsid w:val="007A24F0"/>
    <w:rsid w:val="007A2F2E"/>
    <w:rsid w:val="007B523A"/>
    <w:rsid w:val="007B5B4C"/>
    <w:rsid w:val="007B6B41"/>
    <w:rsid w:val="007C0BF8"/>
    <w:rsid w:val="007C3F6C"/>
    <w:rsid w:val="007C5390"/>
    <w:rsid w:val="007C7591"/>
    <w:rsid w:val="007D2EB2"/>
    <w:rsid w:val="007D4B3B"/>
    <w:rsid w:val="007D5AAC"/>
    <w:rsid w:val="007D5CD5"/>
    <w:rsid w:val="007E1F08"/>
    <w:rsid w:val="007E3A0C"/>
    <w:rsid w:val="007E4019"/>
    <w:rsid w:val="007E66D8"/>
    <w:rsid w:val="007F2948"/>
    <w:rsid w:val="007F5C74"/>
    <w:rsid w:val="007F6AE9"/>
    <w:rsid w:val="008048EB"/>
    <w:rsid w:val="00811A25"/>
    <w:rsid w:val="008123D0"/>
    <w:rsid w:val="0081318E"/>
    <w:rsid w:val="0081325D"/>
    <w:rsid w:val="00814D53"/>
    <w:rsid w:val="00815C6F"/>
    <w:rsid w:val="00820C7C"/>
    <w:rsid w:val="00821C94"/>
    <w:rsid w:val="00822CF6"/>
    <w:rsid w:val="00823B3D"/>
    <w:rsid w:val="00824CF4"/>
    <w:rsid w:val="0082590D"/>
    <w:rsid w:val="00832B4B"/>
    <w:rsid w:val="0083574E"/>
    <w:rsid w:val="008368C5"/>
    <w:rsid w:val="00836F89"/>
    <w:rsid w:val="0084120D"/>
    <w:rsid w:val="00842A89"/>
    <w:rsid w:val="00843E94"/>
    <w:rsid w:val="00843FFA"/>
    <w:rsid w:val="00846459"/>
    <w:rsid w:val="00847756"/>
    <w:rsid w:val="008507BA"/>
    <w:rsid w:val="00850D59"/>
    <w:rsid w:val="0085512E"/>
    <w:rsid w:val="0085628C"/>
    <w:rsid w:val="008568BF"/>
    <w:rsid w:val="008572C4"/>
    <w:rsid w:val="00857A0A"/>
    <w:rsid w:val="00860814"/>
    <w:rsid w:val="00860A44"/>
    <w:rsid w:val="008616C3"/>
    <w:rsid w:val="00862875"/>
    <w:rsid w:val="00863435"/>
    <w:rsid w:val="00865CB8"/>
    <w:rsid w:val="00871975"/>
    <w:rsid w:val="008725B0"/>
    <w:rsid w:val="00872827"/>
    <w:rsid w:val="0087349A"/>
    <w:rsid w:val="00873801"/>
    <w:rsid w:val="00875E12"/>
    <w:rsid w:val="008803BB"/>
    <w:rsid w:val="0088401C"/>
    <w:rsid w:val="008867B4"/>
    <w:rsid w:val="0088728B"/>
    <w:rsid w:val="00890048"/>
    <w:rsid w:val="00894A65"/>
    <w:rsid w:val="00894D8C"/>
    <w:rsid w:val="00895DF4"/>
    <w:rsid w:val="008A1547"/>
    <w:rsid w:val="008A31BD"/>
    <w:rsid w:val="008A48C2"/>
    <w:rsid w:val="008A4D9C"/>
    <w:rsid w:val="008A7422"/>
    <w:rsid w:val="008A7B70"/>
    <w:rsid w:val="008B0B9C"/>
    <w:rsid w:val="008B1A4D"/>
    <w:rsid w:val="008B1F84"/>
    <w:rsid w:val="008B5125"/>
    <w:rsid w:val="008B53F7"/>
    <w:rsid w:val="008B5FF0"/>
    <w:rsid w:val="008B782C"/>
    <w:rsid w:val="008C0CCD"/>
    <w:rsid w:val="008C479F"/>
    <w:rsid w:val="008C628D"/>
    <w:rsid w:val="008C630A"/>
    <w:rsid w:val="008C633D"/>
    <w:rsid w:val="008D4BA2"/>
    <w:rsid w:val="008D589C"/>
    <w:rsid w:val="008D5E7E"/>
    <w:rsid w:val="008D6506"/>
    <w:rsid w:val="008D68AF"/>
    <w:rsid w:val="008E25F5"/>
    <w:rsid w:val="008E6D75"/>
    <w:rsid w:val="008E7085"/>
    <w:rsid w:val="008E70AB"/>
    <w:rsid w:val="008E7A44"/>
    <w:rsid w:val="008F114B"/>
    <w:rsid w:val="008F60C3"/>
    <w:rsid w:val="008F6D34"/>
    <w:rsid w:val="008F6E46"/>
    <w:rsid w:val="00903103"/>
    <w:rsid w:val="0090379E"/>
    <w:rsid w:val="00910AE4"/>
    <w:rsid w:val="0091194D"/>
    <w:rsid w:val="0091262E"/>
    <w:rsid w:val="00913E07"/>
    <w:rsid w:val="009140BD"/>
    <w:rsid w:val="009158E9"/>
    <w:rsid w:val="00916022"/>
    <w:rsid w:val="009167E9"/>
    <w:rsid w:val="00917216"/>
    <w:rsid w:val="00917AB3"/>
    <w:rsid w:val="00917D07"/>
    <w:rsid w:val="00917E19"/>
    <w:rsid w:val="00920610"/>
    <w:rsid w:val="009215BC"/>
    <w:rsid w:val="00922000"/>
    <w:rsid w:val="00922049"/>
    <w:rsid w:val="00923235"/>
    <w:rsid w:val="00925165"/>
    <w:rsid w:val="00926B16"/>
    <w:rsid w:val="00926E93"/>
    <w:rsid w:val="0093163E"/>
    <w:rsid w:val="0093584F"/>
    <w:rsid w:val="00936436"/>
    <w:rsid w:val="00942DBD"/>
    <w:rsid w:val="009464FC"/>
    <w:rsid w:val="009507FC"/>
    <w:rsid w:val="00951112"/>
    <w:rsid w:val="00951A80"/>
    <w:rsid w:val="009528EE"/>
    <w:rsid w:val="00952903"/>
    <w:rsid w:val="00952C41"/>
    <w:rsid w:val="00953B76"/>
    <w:rsid w:val="00960B76"/>
    <w:rsid w:val="00960E5C"/>
    <w:rsid w:val="00962965"/>
    <w:rsid w:val="00963B8E"/>
    <w:rsid w:val="00964594"/>
    <w:rsid w:val="00964875"/>
    <w:rsid w:val="0096531D"/>
    <w:rsid w:val="009662AB"/>
    <w:rsid w:val="00966BAC"/>
    <w:rsid w:val="009746B4"/>
    <w:rsid w:val="00974912"/>
    <w:rsid w:val="009761E0"/>
    <w:rsid w:val="00976E75"/>
    <w:rsid w:val="00980DFC"/>
    <w:rsid w:val="00980E27"/>
    <w:rsid w:val="00983436"/>
    <w:rsid w:val="009847B0"/>
    <w:rsid w:val="009858FF"/>
    <w:rsid w:val="00990736"/>
    <w:rsid w:val="00991569"/>
    <w:rsid w:val="00991BB2"/>
    <w:rsid w:val="0099253C"/>
    <w:rsid w:val="00992667"/>
    <w:rsid w:val="00993169"/>
    <w:rsid w:val="0099355C"/>
    <w:rsid w:val="00994C69"/>
    <w:rsid w:val="00996A58"/>
    <w:rsid w:val="009976C4"/>
    <w:rsid w:val="009977BE"/>
    <w:rsid w:val="009A2ABE"/>
    <w:rsid w:val="009A2B34"/>
    <w:rsid w:val="009A2C89"/>
    <w:rsid w:val="009A2CD9"/>
    <w:rsid w:val="009A3DF3"/>
    <w:rsid w:val="009A6A2F"/>
    <w:rsid w:val="009A7997"/>
    <w:rsid w:val="009A7A15"/>
    <w:rsid w:val="009B0C5A"/>
    <w:rsid w:val="009C1957"/>
    <w:rsid w:val="009C737C"/>
    <w:rsid w:val="009C755C"/>
    <w:rsid w:val="009C780F"/>
    <w:rsid w:val="009D0DE9"/>
    <w:rsid w:val="009D4CA6"/>
    <w:rsid w:val="009D58BA"/>
    <w:rsid w:val="009D73E5"/>
    <w:rsid w:val="009D77B1"/>
    <w:rsid w:val="009E04BB"/>
    <w:rsid w:val="009E06C9"/>
    <w:rsid w:val="009E1A69"/>
    <w:rsid w:val="009E208A"/>
    <w:rsid w:val="009E2598"/>
    <w:rsid w:val="009E2E85"/>
    <w:rsid w:val="009E31A4"/>
    <w:rsid w:val="009E4709"/>
    <w:rsid w:val="009F308D"/>
    <w:rsid w:val="009F48D9"/>
    <w:rsid w:val="009F5FD2"/>
    <w:rsid w:val="009F7902"/>
    <w:rsid w:val="00A003EF"/>
    <w:rsid w:val="00A01F63"/>
    <w:rsid w:val="00A03A9C"/>
    <w:rsid w:val="00A04F6C"/>
    <w:rsid w:val="00A06367"/>
    <w:rsid w:val="00A06A71"/>
    <w:rsid w:val="00A070DC"/>
    <w:rsid w:val="00A10CF9"/>
    <w:rsid w:val="00A11A8D"/>
    <w:rsid w:val="00A12DC2"/>
    <w:rsid w:val="00A13484"/>
    <w:rsid w:val="00A15E49"/>
    <w:rsid w:val="00A16AD2"/>
    <w:rsid w:val="00A24DC4"/>
    <w:rsid w:val="00A27EC0"/>
    <w:rsid w:val="00A31BB4"/>
    <w:rsid w:val="00A34F5F"/>
    <w:rsid w:val="00A4321C"/>
    <w:rsid w:val="00A441CF"/>
    <w:rsid w:val="00A46A68"/>
    <w:rsid w:val="00A50EE9"/>
    <w:rsid w:val="00A52C2C"/>
    <w:rsid w:val="00A55067"/>
    <w:rsid w:val="00A5688D"/>
    <w:rsid w:val="00A56B13"/>
    <w:rsid w:val="00A625B0"/>
    <w:rsid w:val="00A66408"/>
    <w:rsid w:val="00A66C41"/>
    <w:rsid w:val="00A674D9"/>
    <w:rsid w:val="00A769F3"/>
    <w:rsid w:val="00A80FD5"/>
    <w:rsid w:val="00A86F48"/>
    <w:rsid w:val="00A91944"/>
    <w:rsid w:val="00A92AEF"/>
    <w:rsid w:val="00A93ACD"/>
    <w:rsid w:val="00A96602"/>
    <w:rsid w:val="00A96C2C"/>
    <w:rsid w:val="00A96C62"/>
    <w:rsid w:val="00A974AE"/>
    <w:rsid w:val="00AA3D91"/>
    <w:rsid w:val="00AA47F8"/>
    <w:rsid w:val="00AA7187"/>
    <w:rsid w:val="00AB2093"/>
    <w:rsid w:val="00AB2331"/>
    <w:rsid w:val="00AB479A"/>
    <w:rsid w:val="00AB61F1"/>
    <w:rsid w:val="00AC04D8"/>
    <w:rsid w:val="00AC0BA0"/>
    <w:rsid w:val="00AC3181"/>
    <w:rsid w:val="00AC488E"/>
    <w:rsid w:val="00AC4A10"/>
    <w:rsid w:val="00AC4F4E"/>
    <w:rsid w:val="00AC5DED"/>
    <w:rsid w:val="00AC7924"/>
    <w:rsid w:val="00AC7F25"/>
    <w:rsid w:val="00AD0A33"/>
    <w:rsid w:val="00AD368E"/>
    <w:rsid w:val="00AD3DFE"/>
    <w:rsid w:val="00AD7E52"/>
    <w:rsid w:val="00AE46BC"/>
    <w:rsid w:val="00AE6B76"/>
    <w:rsid w:val="00AE713A"/>
    <w:rsid w:val="00AF3403"/>
    <w:rsid w:val="00AF370C"/>
    <w:rsid w:val="00AF6506"/>
    <w:rsid w:val="00AF699F"/>
    <w:rsid w:val="00B004B9"/>
    <w:rsid w:val="00B01A69"/>
    <w:rsid w:val="00B024E8"/>
    <w:rsid w:val="00B02D8B"/>
    <w:rsid w:val="00B056B0"/>
    <w:rsid w:val="00B0573D"/>
    <w:rsid w:val="00B073A9"/>
    <w:rsid w:val="00B07524"/>
    <w:rsid w:val="00B07A1C"/>
    <w:rsid w:val="00B1194B"/>
    <w:rsid w:val="00B14F1A"/>
    <w:rsid w:val="00B16008"/>
    <w:rsid w:val="00B16329"/>
    <w:rsid w:val="00B209EE"/>
    <w:rsid w:val="00B2274C"/>
    <w:rsid w:val="00B22CD3"/>
    <w:rsid w:val="00B24F33"/>
    <w:rsid w:val="00B25821"/>
    <w:rsid w:val="00B274FA"/>
    <w:rsid w:val="00B30C13"/>
    <w:rsid w:val="00B31D62"/>
    <w:rsid w:val="00B31E96"/>
    <w:rsid w:val="00B33210"/>
    <w:rsid w:val="00B33BC6"/>
    <w:rsid w:val="00B35B7C"/>
    <w:rsid w:val="00B36668"/>
    <w:rsid w:val="00B43EDE"/>
    <w:rsid w:val="00B50FA9"/>
    <w:rsid w:val="00B51BF6"/>
    <w:rsid w:val="00B525C5"/>
    <w:rsid w:val="00B52962"/>
    <w:rsid w:val="00B52CE6"/>
    <w:rsid w:val="00B53540"/>
    <w:rsid w:val="00B537EB"/>
    <w:rsid w:val="00B53C15"/>
    <w:rsid w:val="00B6138A"/>
    <w:rsid w:val="00B64BB0"/>
    <w:rsid w:val="00B65655"/>
    <w:rsid w:val="00B67F03"/>
    <w:rsid w:val="00B708B5"/>
    <w:rsid w:val="00B72CB3"/>
    <w:rsid w:val="00B74679"/>
    <w:rsid w:val="00B7476F"/>
    <w:rsid w:val="00B74CA4"/>
    <w:rsid w:val="00B74CAA"/>
    <w:rsid w:val="00B76A97"/>
    <w:rsid w:val="00B76DAD"/>
    <w:rsid w:val="00B80B6E"/>
    <w:rsid w:val="00B834A7"/>
    <w:rsid w:val="00B86466"/>
    <w:rsid w:val="00B87C04"/>
    <w:rsid w:val="00B87D5E"/>
    <w:rsid w:val="00B90559"/>
    <w:rsid w:val="00B911D3"/>
    <w:rsid w:val="00B91CB8"/>
    <w:rsid w:val="00B920E5"/>
    <w:rsid w:val="00B942CD"/>
    <w:rsid w:val="00B946C4"/>
    <w:rsid w:val="00B94F84"/>
    <w:rsid w:val="00B9597B"/>
    <w:rsid w:val="00BA11DF"/>
    <w:rsid w:val="00BA2B1F"/>
    <w:rsid w:val="00BA574F"/>
    <w:rsid w:val="00BA716D"/>
    <w:rsid w:val="00BA7DBD"/>
    <w:rsid w:val="00BB3B3F"/>
    <w:rsid w:val="00BC000C"/>
    <w:rsid w:val="00BC187A"/>
    <w:rsid w:val="00BC22B7"/>
    <w:rsid w:val="00BC3ADF"/>
    <w:rsid w:val="00BC475D"/>
    <w:rsid w:val="00BC66B3"/>
    <w:rsid w:val="00BD07B2"/>
    <w:rsid w:val="00BD1AEE"/>
    <w:rsid w:val="00BD1D1E"/>
    <w:rsid w:val="00BD2147"/>
    <w:rsid w:val="00BD3522"/>
    <w:rsid w:val="00BD43E6"/>
    <w:rsid w:val="00BD44E4"/>
    <w:rsid w:val="00BD47D5"/>
    <w:rsid w:val="00BD66B0"/>
    <w:rsid w:val="00BD6CBA"/>
    <w:rsid w:val="00BE0261"/>
    <w:rsid w:val="00BF1110"/>
    <w:rsid w:val="00BF567B"/>
    <w:rsid w:val="00C00A73"/>
    <w:rsid w:val="00C00EF4"/>
    <w:rsid w:val="00C04860"/>
    <w:rsid w:val="00C05D38"/>
    <w:rsid w:val="00C06324"/>
    <w:rsid w:val="00C07485"/>
    <w:rsid w:val="00C07941"/>
    <w:rsid w:val="00C0799A"/>
    <w:rsid w:val="00C10875"/>
    <w:rsid w:val="00C115D3"/>
    <w:rsid w:val="00C11D0D"/>
    <w:rsid w:val="00C13141"/>
    <w:rsid w:val="00C140DD"/>
    <w:rsid w:val="00C20C5B"/>
    <w:rsid w:val="00C21AC5"/>
    <w:rsid w:val="00C22DF8"/>
    <w:rsid w:val="00C248A1"/>
    <w:rsid w:val="00C2567D"/>
    <w:rsid w:val="00C301FD"/>
    <w:rsid w:val="00C30286"/>
    <w:rsid w:val="00C3166B"/>
    <w:rsid w:val="00C31A58"/>
    <w:rsid w:val="00C33998"/>
    <w:rsid w:val="00C339D9"/>
    <w:rsid w:val="00C350F6"/>
    <w:rsid w:val="00C44E0E"/>
    <w:rsid w:val="00C46202"/>
    <w:rsid w:val="00C509C3"/>
    <w:rsid w:val="00C53017"/>
    <w:rsid w:val="00C543A2"/>
    <w:rsid w:val="00C56BB1"/>
    <w:rsid w:val="00C606F4"/>
    <w:rsid w:val="00C62680"/>
    <w:rsid w:val="00C62B51"/>
    <w:rsid w:val="00C64B86"/>
    <w:rsid w:val="00C70EAE"/>
    <w:rsid w:val="00C71599"/>
    <w:rsid w:val="00C72A49"/>
    <w:rsid w:val="00C77B71"/>
    <w:rsid w:val="00C81371"/>
    <w:rsid w:val="00C81A3B"/>
    <w:rsid w:val="00C81EC2"/>
    <w:rsid w:val="00C833B0"/>
    <w:rsid w:val="00C83B65"/>
    <w:rsid w:val="00C84598"/>
    <w:rsid w:val="00C86341"/>
    <w:rsid w:val="00C87A50"/>
    <w:rsid w:val="00C87FB4"/>
    <w:rsid w:val="00C9031C"/>
    <w:rsid w:val="00C90EE6"/>
    <w:rsid w:val="00C937D5"/>
    <w:rsid w:val="00C950B3"/>
    <w:rsid w:val="00C95439"/>
    <w:rsid w:val="00C97E58"/>
    <w:rsid w:val="00CA077A"/>
    <w:rsid w:val="00CA0EBE"/>
    <w:rsid w:val="00CA1027"/>
    <w:rsid w:val="00CA2024"/>
    <w:rsid w:val="00CA52A3"/>
    <w:rsid w:val="00CA645E"/>
    <w:rsid w:val="00CB0D9D"/>
    <w:rsid w:val="00CB1E5D"/>
    <w:rsid w:val="00CB4698"/>
    <w:rsid w:val="00CB7573"/>
    <w:rsid w:val="00CB7774"/>
    <w:rsid w:val="00CB7D1A"/>
    <w:rsid w:val="00CC1086"/>
    <w:rsid w:val="00CC309B"/>
    <w:rsid w:val="00CC483D"/>
    <w:rsid w:val="00CC5B24"/>
    <w:rsid w:val="00CC7234"/>
    <w:rsid w:val="00CD01FE"/>
    <w:rsid w:val="00CD0796"/>
    <w:rsid w:val="00CD2231"/>
    <w:rsid w:val="00CD50B5"/>
    <w:rsid w:val="00CD73A9"/>
    <w:rsid w:val="00CD7A31"/>
    <w:rsid w:val="00CE33D9"/>
    <w:rsid w:val="00CE4608"/>
    <w:rsid w:val="00CE567D"/>
    <w:rsid w:val="00CE6771"/>
    <w:rsid w:val="00CE79D1"/>
    <w:rsid w:val="00CE7CFD"/>
    <w:rsid w:val="00CF032C"/>
    <w:rsid w:val="00CF05AF"/>
    <w:rsid w:val="00CF508A"/>
    <w:rsid w:val="00D00B8C"/>
    <w:rsid w:val="00D020A3"/>
    <w:rsid w:val="00D067C3"/>
    <w:rsid w:val="00D06C37"/>
    <w:rsid w:val="00D06F12"/>
    <w:rsid w:val="00D076B3"/>
    <w:rsid w:val="00D13566"/>
    <w:rsid w:val="00D146E3"/>
    <w:rsid w:val="00D16627"/>
    <w:rsid w:val="00D213F4"/>
    <w:rsid w:val="00D21EF3"/>
    <w:rsid w:val="00D22482"/>
    <w:rsid w:val="00D22FB6"/>
    <w:rsid w:val="00D23331"/>
    <w:rsid w:val="00D235DD"/>
    <w:rsid w:val="00D263AE"/>
    <w:rsid w:val="00D26778"/>
    <w:rsid w:val="00D30398"/>
    <w:rsid w:val="00D4128D"/>
    <w:rsid w:val="00D42BE7"/>
    <w:rsid w:val="00D4557F"/>
    <w:rsid w:val="00D45B1C"/>
    <w:rsid w:val="00D46451"/>
    <w:rsid w:val="00D46790"/>
    <w:rsid w:val="00D507DD"/>
    <w:rsid w:val="00D528DB"/>
    <w:rsid w:val="00D53ED3"/>
    <w:rsid w:val="00D5562B"/>
    <w:rsid w:val="00D562AB"/>
    <w:rsid w:val="00D562BB"/>
    <w:rsid w:val="00D57582"/>
    <w:rsid w:val="00D57B05"/>
    <w:rsid w:val="00D62246"/>
    <w:rsid w:val="00D623F8"/>
    <w:rsid w:val="00D62420"/>
    <w:rsid w:val="00D6317F"/>
    <w:rsid w:val="00D63A7E"/>
    <w:rsid w:val="00D6661F"/>
    <w:rsid w:val="00D71BC5"/>
    <w:rsid w:val="00D747D3"/>
    <w:rsid w:val="00D74F10"/>
    <w:rsid w:val="00D75498"/>
    <w:rsid w:val="00D76EC1"/>
    <w:rsid w:val="00D8025A"/>
    <w:rsid w:val="00D82441"/>
    <w:rsid w:val="00D8271A"/>
    <w:rsid w:val="00D83A01"/>
    <w:rsid w:val="00D84A51"/>
    <w:rsid w:val="00D84D81"/>
    <w:rsid w:val="00D86A63"/>
    <w:rsid w:val="00D86F4B"/>
    <w:rsid w:val="00D873A6"/>
    <w:rsid w:val="00D900F0"/>
    <w:rsid w:val="00D90269"/>
    <w:rsid w:val="00D91C27"/>
    <w:rsid w:val="00D9332D"/>
    <w:rsid w:val="00D945E0"/>
    <w:rsid w:val="00D94BD1"/>
    <w:rsid w:val="00DA073B"/>
    <w:rsid w:val="00DA118E"/>
    <w:rsid w:val="00DA128C"/>
    <w:rsid w:val="00DA194C"/>
    <w:rsid w:val="00DA21E8"/>
    <w:rsid w:val="00DA3BC3"/>
    <w:rsid w:val="00DA7434"/>
    <w:rsid w:val="00DB072C"/>
    <w:rsid w:val="00DB1E3E"/>
    <w:rsid w:val="00DB3369"/>
    <w:rsid w:val="00DC3FFB"/>
    <w:rsid w:val="00DC4923"/>
    <w:rsid w:val="00DC4F48"/>
    <w:rsid w:val="00DC5925"/>
    <w:rsid w:val="00DC5FBC"/>
    <w:rsid w:val="00DC60FA"/>
    <w:rsid w:val="00DC7A33"/>
    <w:rsid w:val="00DD1432"/>
    <w:rsid w:val="00DD1879"/>
    <w:rsid w:val="00DD4563"/>
    <w:rsid w:val="00DD72CE"/>
    <w:rsid w:val="00DE23AF"/>
    <w:rsid w:val="00DE34A3"/>
    <w:rsid w:val="00DE696F"/>
    <w:rsid w:val="00DE76C7"/>
    <w:rsid w:val="00DF0B5F"/>
    <w:rsid w:val="00DF1137"/>
    <w:rsid w:val="00DF2E11"/>
    <w:rsid w:val="00DF6ACC"/>
    <w:rsid w:val="00DF7E37"/>
    <w:rsid w:val="00E00011"/>
    <w:rsid w:val="00E0017C"/>
    <w:rsid w:val="00E0037E"/>
    <w:rsid w:val="00E06043"/>
    <w:rsid w:val="00E067B3"/>
    <w:rsid w:val="00E0738B"/>
    <w:rsid w:val="00E0746A"/>
    <w:rsid w:val="00E14598"/>
    <w:rsid w:val="00E14C03"/>
    <w:rsid w:val="00E14E08"/>
    <w:rsid w:val="00E14F70"/>
    <w:rsid w:val="00E15B99"/>
    <w:rsid w:val="00E16EDA"/>
    <w:rsid w:val="00E17018"/>
    <w:rsid w:val="00E173E4"/>
    <w:rsid w:val="00E17598"/>
    <w:rsid w:val="00E22813"/>
    <w:rsid w:val="00E24483"/>
    <w:rsid w:val="00E27BFD"/>
    <w:rsid w:val="00E27D79"/>
    <w:rsid w:val="00E30580"/>
    <w:rsid w:val="00E30F1A"/>
    <w:rsid w:val="00E3225F"/>
    <w:rsid w:val="00E351E5"/>
    <w:rsid w:val="00E37509"/>
    <w:rsid w:val="00E41760"/>
    <w:rsid w:val="00E42470"/>
    <w:rsid w:val="00E43E76"/>
    <w:rsid w:val="00E5159F"/>
    <w:rsid w:val="00E51F5A"/>
    <w:rsid w:val="00E55019"/>
    <w:rsid w:val="00E56472"/>
    <w:rsid w:val="00E603D9"/>
    <w:rsid w:val="00E61A8A"/>
    <w:rsid w:val="00E61B5B"/>
    <w:rsid w:val="00E65A16"/>
    <w:rsid w:val="00E70A2B"/>
    <w:rsid w:val="00E71B9C"/>
    <w:rsid w:val="00E73520"/>
    <w:rsid w:val="00E73A98"/>
    <w:rsid w:val="00E73F85"/>
    <w:rsid w:val="00E83E28"/>
    <w:rsid w:val="00E848A6"/>
    <w:rsid w:val="00E84E4B"/>
    <w:rsid w:val="00E8668B"/>
    <w:rsid w:val="00E87754"/>
    <w:rsid w:val="00E92248"/>
    <w:rsid w:val="00E932F9"/>
    <w:rsid w:val="00E95692"/>
    <w:rsid w:val="00E977B1"/>
    <w:rsid w:val="00EA15D3"/>
    <w:rsid w:val="00EA1808"/>
    <w:rsid w:val="00EA4358"/>
    <w:rsid w:val="00EA5199"/>
    <w:rsid w:val="00EB1BB1"/>
    <w:rsid w:val="00EB3878"/>
    <w:rsid w:val="00EB44DF"/>
    <w:rsid w:val="00EC0770"/>
    <w:rsid w:val="00EC474D"/>
    <w:rsid w:val="00ED0DE3"/>
    <w:rsid w:val="00ED345A"/>
    <w:rsid w:val="00ED5F6A"/>
    <w:rsid w:val="00ED6A86"/>
    <w:rsid w:val="00ED7A05"/>
    <w:rsid w:val="00ED7A40"/>
    <w:rsid w:val="00EE249E"/>
    <w:rsid w:val="00EE334C"/>
    <w:rsid w:val="00EE3934"/>
    <w:rsid w:val="00EE3BEB"/>
    <w:rsid w:val="00EE497E"/>
    <w:rsid w:val="00EE5079"/>
    <w:rsid w:val="00EE50BB"/>
    <w:rsid w:val="00EE561F"/>
    <w:rsid w:val="00EE5850"/>
    <w:rsid w:val="00EF02CA"/>
    <w:rsid w:val="00EF30A6"/>
    <w:rsid w:val="00EF5E97"/>
    <w:rsid w:val="00EF688C"/>
    <w:rsid w:val="00EF6937"/>
    <w:rsid w:val="00EF6AE5"/>
    <w:rsid w:val="00EF6BA7"/>
    <w:rsid w:val="00F02153"/>
    <w:rsid w:val="00F04780"/>
    <w:rsid w:val="00F07394"/>
    <w:rsid w:val="00F07C8C"/>
    <w:rsid w:val="00F15675"/>
    <w:rsid w:val="00F15D56"/>
    <w:rsid w:val="00F201E6"/>
    <w:rsid w:val="00F21223"/>
    <w:rsid w:val="00F21250"/>
    <w:rsid w:val="00F2398D"/>
    <w:rsid w:val="00F25A40"/>
    <w:rsid w:val="00F2600E"/>
    <w:rsid w:val="00F2754B"/>
    <w:rsid w:val="00F3265C"/>
    <w:rsid w:val="00F32D2E"/>
    <w:rsid w:val="00F35338"/>
    <w:rsid w:val="00F37746"/>
    <w:rsid w:val="00F44A4C"/>
    <w:rsid w:val="00F45979"/>
    <w:rsid w:val="00F4767A"/>
    <w:rsid w:val="00F5118C"/>
    <w:rsid w:val="00F52393"/>
    <w:rsid w:val="00F605CD"/>
    <w:rsid w:val="00F61930"/>
    <w:rsid w:val="00F634A3"/>
    <w:rsid w:val="00F651C2"/>
    <w:rsid w:val="00F667F6"/>
    <w:rsid w:val="00F67C19"/>
    <w:rsid w:val="00F70E2A"/>
    <w:rsid w:val="00F710F9"/>
    <w:rsid w:val="00F71D9C"/>
    <w:rsid w:val="00F72E8B"/>
    <w:rsid w:val="00F73C54"/>
    <w:rsid w:val="00F7621E"/>
    <w:rsid w:val="00F772E6"/>
    <w:rsid w:val="00F80082"/>
    <w:rsid w:val="00F82319"/>
    <w:rsid w:val="00F84D2C"/>
    <w:rsid w:val="00F86826"/>
    <w:rsid w:val="00F869BF"/>
    <w:rsid w:val="00F87F40"/>
    <w:rsid w:val="00F920F6"/>
    <w:rsid w:val="00F952D0"/>
    <w:rsid w:val="00FA01C6"/>
    <w:rsid w:val="00FA0AE4"/>
    <w:rsid w:val="00FA0D30"/>
    <w:rsid w:val="00FA52E1"/>
    <w:rsid w:val="00FA5B14"/>
    <w:rsid w:val="00FA69A9"/>
    <w:rsid w:val="00FB0FAF"/>
    <w:rsid w:val="00FB3283"/>
    <w:rsid w:val="00FB4DBA"/>
    <w:rsid w:val="00FB51C9"/>
    <w:rsid w:val="00FB5AC8"/>
    <w:rsid w:val="00FB667E"/>
    <w:rsid w:val="00FC2E42"/>
    <w:rsid w:val="00FC5EE1"/>
    <w:rsid w:val="00FD7D82"/>
    <w:rsid w:val="00FE552D"/>
    <w:rsid w:val="00FE5A77"/>
    <w:rsid w:val="00FE76BB"/>
    <w:rsid w:val="00FF195C"/>
    <w:rsid w:val="00FF1993"/>
    <w:rsid w:val="00FF2F57"/>
    <w:rsid w:val="00FF339F"/>
    <w:rsid w:val="00FF773E"/>
    <w:rsid w:val="00FF7B21"/>
    <w:rsid w:val="035B0B73"/>
    <w:rsid w:val="6DE8D707"/>
  </w:rsids>
  <m:mathPr>
    <m:mathFont m:val="Cambria Math"/>
    <m:brkBin m:val="before"/>
    <m:brkBinSub m:val="--"/>
    <m:smallFrac m:val="0"/>
    <m:dispDef/>
    <m:lMargin m:val="0"/>
    <m:rMargin m:val="0"/>
    <m:defJc m:val="centerGroup"/>
    <m:wrapIndent m:val="1440"/>
    <m:intLim m:val="subSup"/>
    <m:naryLim m:val="undOvr"/>
  </m:mathPr>
  <w:themeFontLang w:val="es-CO"/>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49"/>
    <o:shapelayout v:ext="edit">
      <o:idmap v:ext="edit" data="1"/>
    </o:shapelayout>
  </w:shapeDefaults>
  <w:decimalSymbol w:val=","/>
  <w:listSeparator w:val=";"/>
  <w14:docId w14:val="42F0728C"/>
  <w15:docId w15:val="{a5c0bb10-8a86-47c4-9de7-17a5f91d7fdb}"/>
</w:settings>
</file>

<file path=word/styles.xml><?xml version="1.0" encoding="utf-8"?>
<w:styles xmlns:wp14="http://schemas.microsoft.com/office/word/2010/wordprocessingDrawing"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p14">
  <w:docDefaults>
    <w:rPrDefault>
      <w:rPr>
        <w:rFonts w:ascii="Times New Roman" w:hAnsi="Times New Roman" w:eastAsia="Times New Roman" w:cs="Times New Roman"/>
        <w:lang w:val="es-CO" w:eastAsia="es-CO" w:bidi="ar-SA"/>
      </w:rPr>
    </w:rPrDefault>
    <w:pPrDefault/>
  </w:docDefaults>
  <w:latentStyles w:defLockedState="0" w:defUIPriority="0" w:defSemiHidden="0" w:defUnhideWhenUsed="0" w:defQFormat="0" w:count="376">
    <w:lsdException w:name="Normal" w:qFormat="1"/>
    <w:lsdException w:name="heading 1" w:uiPriority="9" w:qFormat="1"/>
    <w:lsdException w:name="heading 2"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semiHidden="1" w:unhideWhenUsed="1"/>
    <w:lsdException w:name="toc 2" w:uiPriority="39" w:semiHidden="1" w:unhideWhenUsed="1"/>
    <w:lsdException w:name="toc 3" w:uiPriority="39"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uiPriority="99"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uiPriority="99"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uiPriority="99"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uiPriority="99"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uiPriority="37" w:semiHidden="1" w:unhideWhenUsed="1"/>
    <w:lsdException w:name="TOC Heading" w:uiPriority="39"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uiPriority="99" w:semiHidden="1" w:unhideWhenUsed="1"/>
    <w:lsdException w:name="Smart Hyperlink" w:uiPriority="99" w:semiHidden="1" w:unhideWhenUsed="1"/>
    <w:lsdException w:name="Hashtag" w:uiPriority="99" w:semiHidden="1" w:unhideWhenUsed="1"/>
    <w:lsdException w:name="Unresolved Mention" w:uiPriority="99" w:semiHidden="1" w:unhideWhenUsed="1"/>
    <w:lsdException w:name="Smart Link" w:uiPriority="99" w:semiHidden="1" w:unhideWhenUsed="1"/>
  </w:latentStyles>
  <w:style w:type="paragraph" w:styleId="Normal" w:default="1">
    <w:name w:val="Normal"/>
    <w:qFormat/>
    <w:rsid w:val="008C633D"/>
    <w:rPr>
      <w:sz w:val="24"/>
      <w:szCs w:val="24"/>
      <w:lang w:val="es-ES" w:eastAsia="en-US"/>
    </w:rPr>
  </w:style>
  <w:style w:type="paragraph" w:styleId="Ttulo1">
    <w:name w:val="heading 1"/>
    <w:basedOn w:val="Normal"/>
    <w:next w:val="Normal"/>
    <w:link w:val="Ttulo1Car"/>
    <w:autoRedefine/>
    <w:uiPriority w:val="9"/>
    <w:qFormat/>
    <w:rsid w:val="003873D8"/>
    <w:pPr>
      <w:autoSpaceDE w:val="0"/>
      <w:autoSpaceDN w:val="0"/>
      <w:adjustRightInd w:val="0"/>
      <w:snapToGrid w:val="0"/>
      <w:spacing w:line="360" w:lineRule="auto"/>
      <w:jc w:val="center"/>
      <w:outlineLvl w:val="0"/>
    </w:pPr>
    <w:rPr>
      <w:b/>
      <w:bCs/>
    </w:rPr>
  </w:style>
  <w:style w:type="paragraph" w:styleId="Ttulo2">
    <w:name w:val="heading 2"/>
    <w:basedOn w:val="Normal"/>
    <w:next w:val="Normal"/>
    <w:autoRedefine/>
    <w:qFormat/>
    <w:rsid w:val="00612F41"/>
    <w:pPr>
      <w:keepNext/>
      <w:spacing w:line="480" w:lineRule="auto"/>
      <w:outlineLvl w:val="1"/>
    </w:pPr>
    <w:rPr>
      <w:rFonts w:cs="Arial"/>
      <w:b/>
      <w:bCs/>
      <w:iCs/>
      <w:szCs w:val="28"/>
    </w:rPr>
  </w:style>
  <w:style w:type="paragraph" w:styleId="Ttulo3">
    <w:name w:val="heading 3"/>
    <w:basedOn w:val="Normal"/>
    <w:next w:val="Normal"/>
    <w:link w:val="Ttulo3Car"/>
    <w:autoRedefine/>
    <w:qFormat/>
    <w:rsid w:val="009A7A15"/>
    <w:pPr>
      <w:spacing w:line="360" w:lineRule="auto"/>
      <w:outlineLvl w:val="2"/>
    </w:pPr>
    <w:rPr>
      <w:b/>
    </w:rPr>
  </w:style>
  <w:style w:type="paragraph" w:styleId="Ttulo4">
    <w:name w:val="heading 4"/>
    <w:basedOn w:val="Normal"/>
    <w:next w:val="Normal"/>
    <w:link w:val="Ttulo4Car"/>
    <w:unhideWhenUsed/>
    <w:qFormat/>
    <w:rsid w:val="00546133"/>
    <w:pPr>
      <w:keepNext/>
      <w:spacing w:before="240" w:after="60"/>
      <w:outlineLvl w:val="3"/>
    </w:pPr>
    <w:rPr>
      <w:b/>
      <w:bCs/>
      <w:i/>
      <w:sz w:val="28"/>
      <w:szCs w:val="28"/>
    </w:rPr>
  </w:style>
  <w:style w:type="character" w:styleId="Fuentedeprrafopredeter" w:default="1">
    <w:name w:val="Default Paragraph Font"/>
    <w:uiPriority w:val="1"/>
    <w:semiHidden/>
    <w:unhideWhenUsed/>
  </w:style>
  <w:style w:type="table" w:styleId="Tablanormal" w:default="1">
    <w:name w:val="Normal Table"/>
    <w:uiPriority w:val="99"/>
    <w:semiHidden/>
    <w:unhideWhenUsed/>
    <w:tblPr>
      <w:tblInd w:w="0" w:type="dxa"/>
      <w:tblCellMar>
        <w:top w:w="0" w:type="dxa"/>
        <w:left w:w="108" w:type="dxa"/>
        <w:bottom w:w="0" w:type="dxa"/>
        <w:right w:w="108" w:type="dxa"/>
      </w:tblCellMar>
    </w:tblPr>
  </w:style>
  <w:style w:type="numbering" w:styleId="Sinlista" w:default="1">
    <w:name w:val="No List"/>
    <w:uiPriority w:val="99"/>
    <w:semiHidden/>
    <w:unhideWhenUsed/>
  </w:style>
  <w:style w:type="paragraph" w:styleId="Piedepgina">
    <w:name w:val="footer"/>
    <w:basedOn w:val="Normal"/>
    <w:pPr>
      <w:tabs>
        <w:tab w:val="center" w:pos="4320"/>
        <w:tab w:val="right" w:pos="8640"/>
      </w:tabs>
    </w:pPr>
  </w:style>
  <w:style w:type="paragraph" w:styleId="Encabezado">
    <w:name w:val="header"/>
    <w:basedOn w:val="Normal"/>
    <w:pPr>
      <w:tabs>
        <w:tab w:val="center" w:pos="4320"/>
        <w:tab w:val="right" w:pos="8640"/>
      </w:tabs>
    </w:pPr>
  </w:style>
  <w:style w:type="paragraph" w:styleId="Level1" w:customStyle="1">
    <w:name w:val="Level 1"/>
    <w:pPr>
      <w:autoSpaceDE w:val="0"/>
      <w:autoSpaceDN w:val="0"/>
      <w:adjustRightInd w:val="0"/>
      <w:ind w:left="720"/>
    </w:pPr>
    <w:rPr>
      <w:sz w:val="24"/>
      <w:szCs w:val="24"/>
      <w:lang w:val="en-US" w:eastAsia="en-US"/>
    </w:rPr>
  </w:style>
  <w:style w:type="character" w:styleId="SYSHYPERTEXT" w:customStyle="1">
    <w:name w:val="SYS_HYPERTEXT"/>
    <w:rPr>
      <w:noProof/>
      <w:color w:val="0000FF"/>
      <w:u w:val="single"/>
    </w:rPr>
  </w:style>
  <w:style w:type="character" w:styleId="QuickFormat2" w:customStyle="1">
    <w:name w:val="QuickFormat2"/>
    <w:rPr>
      <w:rFonts w:ascii="Arial" w:hAnsi="Arial" w:cs="Arial"/>
    </w:rPr>
  </w:style>
  <w:style w:type="character" w:styleId="QuickFormat3" w:customStyle="1">
    <w:name w:val="QuickFormat3"/>
    <w:rPr>
      <w:rFonts w:ascii="Arial" w:hAnsi="Arial" w:cs="Arial"/>
      <w:b/>
      <w:bCs/>
      <w:i/>
      <w:iCs/>
    </w:rPr>
  </w:style>
  <w:style w:type="paragraph" w:styleId="Ttulo">
    <w:name w:val="Title"/>
    <w:basedOn w:val="Normal"/>
    <w:qFormat/>
    <w:pPr>
      <w:autoSpaceDE w:val="0"/>
      <w:autoSpaceDN w:val="0"/>
      <w:adjustRightInd w:val="0"/>
      <w:jc w:val="center"/>
    </w:pPr>
    <w:rPr>
      <w:sz w:val="28"/>
      <w:szCs w:val="28"/>
    </w:rPr>
  </w:style>
  <w:style w:type="paragraph" w:styleId="Textoindependiente">
    <w:name w:val="Body Text"/>
    <w:basedOn w:val="Normal"/>
    <w:link w:val="TextoindependienteCar"/>
    <w:pPr>
      <w:autoSpaceDE w:val="0"/>
      <w:autoSpaceDN w:val="0"/>
      <w:adjustRightInd w:val="0"/>
    </w:pPr>
    <w:rPr>
      <w:sz w:val="22"/>
      <w:szCs w:val="22"/>
    </w:rPr>
  </w:style>
  <w:style w:type="paragraph" w:styleId="Subttulo">
    <w:name w:val="Subtitle"/>
    <w:basedOn w:val="Normal"/>
    <w:qFormat/>
    <w:pPr>
      <w:autoSpaceDE w:val="0"/>
      <w:autoSpaceDN w:val="0"/>
      <w:adjustRightInd w:val="0"/>
    </w:pPr>
    <w:rPr>
      <w:b/>
      <w:bCs/>
    </w:rPr>
  </w:style>
  <w:style w:type="paragraph" w:styleId="Sangradetextonormal">
    <w:name w:val="Body Text Indent"/>
    <w:basedOn w:val="Normal"/>
    <w:link w:val="SangradetextonormalCar"/>
    <w:pPr>
      <w:tabs>
        <w:tab w:val="left" w:pos="720"/>
        <w:tab w:val="left" w:pos="1440"/>
        <w:tab w:val="left" w:pos="2160"/>
        <w:tab w:val="left" w:pos="2880"/>
        <w:tab w:val="left" w:pos="3600"/>
        <w:tab w:val="left" w:pos="4320"/>
        <w:tab w:val="left" w:pos="5040"/>
        <w:tab w:val="left" w:pos="5760"/>
        <w:tab w:val="left" w:pos="6480"/>
        <w:tab w:val="left" w:pos="7200"/>
        <w:tab w:val="left" w:pos="7920"/>
      </w:tabs>
      <w:autoSpaceDE w:val="0"/>
      <w:autoSpaceDN w:val="0"/>
      <w:adjustRightInd w:val="0"/>
      <w:ind w:left="720"/>
      <w:jc w:val="both"/>
    </w:pPr>
    <w:rPr>
      <w:sz w:val="32"/>
      <w:szCs w:val="32"/>
    </w:rPr>
  </w:style>
  <w:style w:type="paragraph" w:styleId="QuickFormat6" w:customStyle="1">
    <w:name w:val="QuickFormat6"/>
    <w:pPr>
      <w:autoSpaceDE w:val="0"/>
      <w:autoSpaceDN w:val="0"/>
      <w:adjustRightInd w:val="0"/>
    </w:pPr>
    <w:rPr>
      <w:rFonts w:ascii="Arial" w:hAnsi="Arial" w:cs="Arial"/>
      <w:sz w:val="24"/>
      <w:szCs w:val="24"/>
      <w:lang w:val="en-US" w:eastAsia="en-US"/>
    </w:rPr>
  </w:style>
  <w:style w:type="character" w:styleId="Nmerodepgina">
    <w:name w:val="page number"/>
    <w:basedOn w:val="Fuentedeprrafopredeter"/>
  </w:style>
  <w:style w:type="paragraph" w:styleId="Textoindependiente2">
    <w:name w:val="Body Text 2"/>
    <w:basedOn w:val="Normal"/>
    <w:pPr>
      <w:numPr>
        <w:ilvl w:val="12"/>
      </w:numPr>
      <w:tabs>
        <w:tab w:val="left" w:pos="0"/>
        <w:tab w:val="left" w:pos="900"/>
        <w:tab w:val="left" w:pos="1440"/>
        <w:tab w:val="left" w:pos="2160"/>
        <w:tab w:val="left" w:pos="2880"/>
        <w:tab w:val="left" w:pos="3600"/>
        <w:tab w:val="left" w:pos="4320"/>
        <w:tab w:val="left" w:pos="5040"/>
        <w:tab w:val="left" w:pos="5760"/>
        <w:tab w:val="left" w:pos="6480"/>
        <w:tab w:val="left" w:pos="7200"/>
        <w:tab w:val="left" w:pos="7920"/>
      </w:tabs>
      <w:ind w:right="52"/>
    </w:pPr>
    <w:rPr>
      <w:rFonts w:ascii="Arial" w:hAnsi="Arial" w:cs="Arial"/>
      <w:noProof/>
    </w:rPr>
  </w:style>
  <w:style w:type="paragraph" w:styleId="Sangra2detindependiente">
    <w:name w:val="Body Text Indent 2"/>
    <w:basedOn w:val="Normal"/>
    <w:pPr>
      <w:numPr>
        <w:ilvl w:val="12"/>
      </w:numPr>
      <w:tabs>
        <w:tab w:val="left" w:pos="0"/>
        <w:tab w:val="left" w:pos="900"/>
        <w:tab w:val="left" w:pos="1440"/>
        <w:tab w:val="left" w:pos="2160"/>
        <w:tab w:val="left" w:pos="2880"/>
        <w:tab w:val="left" w:pos="3600"/>
        <w:tab w:val="left" w:pos="4320"/>
        <w:tab w:val="left" w:pos="5040"/>
        <w:tab w:val="left" w:pos="5760"/>
        <w:tab w:val="left" w:pos="6480"/>
        <w:tab w:val="left" w:pos="7200"/>
        <w:tab w:val="left" w:pos="7920"/>
      </w:tabs>
      <w:ind w:left="935"/>
    </w:pPr>
    <w:rPr>
      <w:rFonts w:ascii="Arial" w:hAnsi="Arial" w:cs="Arial"/>
      <w:sz w:val="17"/>
      <w:szCs w:val="17"/>
    </w:rPr>
  </w:style>
  <w:style w:type="paragraph" w:styleId="Sangra3detindependiente">
    <w:name w:val="Body Text Indent 3"/>
    <w:basedOn w:val="Normal"/>
    <w:pPr>
      <w:numPr>
        <w:ilvl w:val="12"/>
      </w:numPr>
      <w:tabs>
        <w:tab w:val="left" w:pos="-1080"/>
        <w:tab w:val="left" w:pos="-720"/>
        <w:tab w:val="left" w:pos="0"/>
        <w:tab w:val="left" w:pos="720"/>
        <w:tab w:val="left" w:pos="1440"/>
        <w:tab w:val="left" w:pos="3600"/>
        <w:tab w:val="left" w:pos="4320"/>
        <w:tab w:val="left" w:pos="5040"/>
        <w:tab w:val="left" w:pos="5760"/>
        <w:tab w:val="left" w:pos="6480"/>
        <w:tab w:val="left" w:pos="7200"/>
        <w:tab w:val="left" w:pos="7920"/>
        <w:tab w:val="left" w:pos="8640"/>
        <w:tab w:val="left" w:pos="9360"/>
        <w:tab w:val="left" w:pos="10080"/>
        <w:tab w:val="left" w:pos="10800"/>
        <w:tab w:val="left" w:pos="11520"/>
        <w:tab w:val="left" w:pos="12240"/>
        <w:tab w:val="left" w:pos="12960"/>
        <w:tab w:val="left" w:pos="13680"/>
        <w:tab w:val="left" w:pos="14400"/>
        <w:tab w:val="left" w:pos="15120"/>
        <w:tab w:val="left" w:pos="15840"/>
        <w:tab w:val="left" w:pos="16560"/>
        <w:tab w:val="left" w:pos="17280"/>
        <w:tab w:val="left" w:pos="18000"/>
        <w:tab w:val="left" w:pos="18720"/>
      </w:tabs>
      <w:ind w:left="1080" w:hanging="1080"/>
    </w:pPr>
    <w:rPr>
      <w:rFonts w:ascii="Arial" w:hAnsi="Arial" w:cs="Arial"/>
      <w:sz w:val="20"/>
    </w:rPr>
  </w:style>
  <w:style w:type="paragraph" w:styleId="Textodebloque">
    <w:name w:val="Block Text"/>
    <w:basedOn w:val="Normal"/>
    <w:pPr>
      <w:keepNext/>
      <w:numPr>
        <w:ilvl w:val="12"/>
      </w:numPr>
      <w:tabs>
        <w:tab w:val="left" w:pos="0"/>
        <w:tab w:val="left" w:pos="900"/>
        <w:tab w:val="left" w:pos="1440"/>
        <w:tab w:val="left" w:pos="2160"/>
        <w:tab w:val="left" w:pos="2880"/>
        <w:tab w:val="left" w:pos="3600"/>
        <w:tab w:val="left" w:pos="4320"/>
        <w:tab w:val="left" w:pos="5040"/>
        <w:tab w:val="left" w:pos="5760"/>
        <w:tab w:val="left" w:pos="6480"/>
        <w:tab w:val="left" w:pos="7200"/>
        <w:tab w:val="left" w:pos="7920"/>
      </w:tabs>
      <w:spacing w:line="480" w:lineRule="auto"/>
      <w:ind w:left="1440" w:right="630"/>
    </w:pPr>
    <w:rPr>
      <w:noProof/>
      <w:sz w:val="18"/>
      <w:szCs w:val="18"/>
    </w:rPr>
  </w:style>
  <w:style w:type="paragraph" w:styleId="Descripcin">
    <w:name w:val="caption"/>
    <w:basedOn w:val="Normal"/>
    <w:next w:val="Normal"/>
    <w:autoRedefine/>
    <w:qFormat/>
    <w:rsid w:val="0024653B"/>
    <w:pPr>
      <w:spacing w:before="120" w:after="120" w:line="276" w:lineRule="auto"/>
      <w:jc w:val="center"/>
    </w:pPr>
    <w:rPr>
      <w:bCs/>
      <w:i/>
      <w:sz w:val="20"/>
      <w:szCs w:val="20"/>
    </w:rPr>
  </w:style>
  <w:style w:type="paragraph" w:styleId="Tabladeilustraciones">
    <w:name w:val="table of figures"/>
    <w:aliases w:val="Tabla de Figuras"/>
    <w:basedOn w:val="Normal"/>
    <w:next w:val="Normal"/>
    <w:uiPriority w:val="99"/>
    <w:pPr>
      <w:ind w:left="480" w:hanging="480"/>
    </w:pPr>
  </w:style>
  <w:style w:type="character" w:styleId="Hipervnculo">
    <w:name w:val="Hyperlink"/>
    <w:uiPriority w:val="99"/>
    <w:rPr>
      <w:color w:val="0000FF"/>
      <w:u w:val="single"/>
    </w:rPr>
  </w:style>
  <w:style w:type="paragraph" w:styleId="TDC1">
    <w:name w:val="toc 1"/>
    <w:basedOn w:val="Normal"/>
    <w:next w:val="Normal"/>
    <w:autoRedefine/>
    <w:uiPriority w:val="39"/>
  </w:style>
  <w:style w:type="paragraph" w:styleId="TDC2">
    <w:name w:val="toc 2"/>
    <w:basedOn w:val="Normal"/>
    <w:next w:val="Normal"/>
    <w:autoRedefine/>
    <w:uiPriority w:val="39"/>
    <w:pPr>
      <w:ind w:left="240"/>
    </w:pPr>
  </w:style>
  <w:style w:type="paragraph" w:styleId="TDC3">
    <w:name w:val="toc 3"/>
    <w:basedOn w:val="Normal"/>
    <w:next w:val="Normal"/>
    <w:autoRedefine/>
    <w:uiPriority w:val="39"/>
    <w:pPr>
      <w:ind w:left="480"/>
    </w:pPr>
  </w:style>
  <w:style w:type="paragraph" w:styleId="TDC4">
    <w:name w:val="toc 4"/>
    <w:basedOn w:val="Normal"/>
    <w:next w:val="Normal"/>
    <w:autoRedefine/>
    <w:semiHidden/>
    <w:pPr>
      <w:ind w:left="720"/>
    </w:pPr>
  </w:style>
  <w:style w:type="paragraph" w:styleId="TDC5">
    <w:name w:val="toc 5"/>
    <w:basedOn w:val="Normal"/>
    <w:next w:val="Normal"/>
    <w:autoRedefine/>
    <w:semiHidden/>
    <w:pPr>
      <w:ind w:left="960"/>
    </w:pPr>
  </w:style>
  <w:style w:type="paragraph" w:styleId="TDC6">
    <w:name w:val="toc 6"/>
    <w:basedOn w:val="Normal"/>
    <w:next w:val="Normal"/>
    <w:autoRedefine/>
    <w:semiHidden/>
    <w:pPr>
      <w:ind w:left="1200"/>
    </w:pPr>
  </w:style>
  <w:style w:type="paragraph" w:styleId="TDC7">
    <w:name w:val="toc 7"/>
    <w:basedOn w:val="Normal"/>
    <w:next w:val="Normal"/>
    <w:autoRedefine/>
    <w:semiHidden/>
    <w:pPr>
      <w:ind w:left="1440"/>
    </w:pPr>
  </w:style>
  <w:style w:type="paragraph" w:styleId="TDC8">
    <w:name w:val="toc 8"/>
    <w:basedOn w:val="Normal"/>
    <w:next w:val="Normal"/>
    <w:autoRedefine/>
    <w:semiHidden/>
    <w:pPr>
      <w:ind w:left="1680"/>
    </w:pPr>
  </w:style>
  <w:style w:type="paragraph" w:styleId="TDC9">
    <w:name w:val="toc 9"/>
    <w:basedOn w:val="Normal"/>
    <w:next w:val="Normal"/>
    <w:autoRedefine/>
    <w:semiHidden/>
    <w:pPr>
      <w:ind w:left="1920"/>
    </w:pPr>
  </w:style>
  <w:style w:type="paragraph" w:styleId="thesistext" w:customStyle="1">
    <w:name w:val="thesis text"/>
    <w:basedOn w:val="Normal"/>
    <w:autoRedefine/>
    <w:rsid w:val="00EE3934"/>
    <w:pPr>
      <w:spacing w:after="240"/>
      <w:ind w:firstLine="540"/>
    </w:pPr>
    <w:rPr>
      <w:lang w:eastAsia="es-ES"/>
    </w:rPr>
  </w:style>
  <w:style w:type="paragraph" w:styleId="StyleCaptionCentered" w:customStyle="1">
    <w:name w:val="Style Caption + Centered"/>
    <w:basedOn w:val="Descripcin"/>
    <w:autoRedefine/>
    <w:rsid w:val="000B7AF9"/>
    <w:rPr>
      <w:b/>
      <w:i w:val="0"/>
    </w:rPr>
  </w:style>
  <w:style w:type="character" w:styleId="Ttulo1Car" w:customStyle="1">
    <w:name w:val="Título 1 Car"/>
    <w:link w:val="Ttulo1"/>
    <w:uiPriority w:val="9"/>
    <w:rsid w:val="003873D8"/>
    <w:rPr>
      <w:b/>
      <w:bCs/>
      <w:sz w:val="24"/>
      <w:szCs w:val="24"/>
      <w:lang w:val="es-ES" w:eastAsia="en-US"/>
    </w:rPr>
  </w:style>
  <w:style w:type="character" w:styleId="Ttulo4Car" w:customStyle="1">
    <w:name w:val="Título 4 Car"/>
    <w:link w:val="Ttulo4"/>
    <w:rsid w:val="00546133"/>
    <w:rPr>
      <w:rFonts w:eastAsia="Times New Roman" w:cs="Times New Roman"/>
      <w:b/>
      <w:bCs/>
      <w:i/>
      <w:sz w:val="28"/>
      <w:szCs w:val="28"/>
    </w:rPr>
  </w:style>
  <w:style w:type="character" w:styleId="TextoindependienteCar" w:customStyle="1">
    <w:name w:val="Texto independiente Car"/>
    <w:link w:val="Textoindependiente"/>
    <w:rsid w:val="00707877"/>
    <w:rPr>
      <w:sz w:val="22"/>
      <w:szCs w:val="22"/>
    </w:rPr>
  </w:style>
  <w:style w:type="character" w:styleId="SangradetextonormalCar" w:customStyle="1">
    <w:name w:val="Sangría de texto normal Car"/>
    <w:link w:val="Sangradetextonormal"/>
    <w:rsid w:val="00707877"/>
    <w:rPr>
      <w:sz w:val="32"/>
      <w:szCs w:val="32"/>
    </w:rPr>
  </w:style>
  <w:style w:type="paragraph" w:styleId="TtuloTDC">
    <w:name w:val="TOC Heading"/>
    <w:basedOn w:val="Ttulo1"/>
    <w:next w:val="Normal"/>
    <w:uiPriority w:val="39"/>
    <w:semiHidden/>
    <w:unhideWhenUsed/>
    <w:qFormat/>
    <w:rsid w:val="008572C4"/>
    <w:pPr>
      <w:keepNext/>
      <w:keepLines/>
      <w:autoSpaceDE/>
      <w:autoSpaceDN/>
      <w:adjustRightInd/>
      <w:spacing w:before="480" w:line="276" w:lineRule="auto"/>
      <w:jc w:val="left"/>
      <w:outlineLvl w:val="9"/>
    </w:pPr>
    <w:rPr>
      <w:rFonts w:ascii="Cambria" w:hAnsi="Cambria"/>
      <w:color w:val="365F91"/>
      <w:sz w:val="28"/>
      <w:szCs w:val="28"/>
      <w:lang w:val="es-CO" w:eastAsia="es-CO"/>
    </w:rPr>
  </w:style>
  <w:style w:type="paragraph" w:styleId="Piedeimagen" w:customStyle="1">
    <w:name w:val="Pie de imagen"/>
    <w:basedOn w:val="Descripcin"/>
    <w:qFormat/>
    <w:rsid w:val="00EE3934"/>
    <w:pPr>
      <w:spacing w:before="0" w:after="0"/>
      <w:ind w:firstLine="454"/>
    </w:pPr>
    <w:rPr>
      <w:rFonts w:eastAsia="Calibri"/>
      <w:szCs w:val="24"/>
      <w:lang w:val="es-CO"/>
    </w:rPr>
  </w:style>
  <w:style w:type="paragraph" w:styleId="Titulotabla" w:customStyle="1">
    <w:name w:val="Titulo tabla"/>
    <w:basedOn w:val="Normal"/>
    <w:qFormat/>
    <w:rsid w:val="00160644"/>
    <w:pPr>
      <w:spacing w:line="276" w:lineRule="auto"/>
    </w:pPr>
    <w:rPr>
      <w:rFonts w:eastAsia="Calibri"/>
      <w:i/>
      <w:lang w:val="es-CO"/>
    </w:rPr>
  </w:style>
  <w:style w:type="paragraph" w:styleId="Textodeglobo">
    <w:name w:val="Balloon Text"/>
    <w:basedOn w:val="Normal"/>
    <w:link w:val="TextodegloboCar"/>
    <w:semiHidden/>
    <w:unhideWhenUsed/>
    <w:rsid w:val="00070DC2"/>
    <w:rPr>
      <w:sz w:val="18"/>
      <w:szCs w:val="18"/>
    </w:rPr>
  </w:style>
  <w:style w:type="character" w:styleId="TextodegloboCar" w:customStyle="1">
    <w:name w:val="Texto de globo Car"/>
    <w:basedOn w:val="Fuentedeprrafopredeter"/>
    <w:link w:val="Textodeglobo"/>
    <w:semiHidden/>
    <w:rsid w:val="00070DC2"/>
    <w:rPr>
      <w:sz w:val="18"/>
      <w:szCs w:val="18"/>
      <w:lang w:val="en-US" w:eastAsia="en-US"/>
    </w:rPr>
  </w:style>
  <w:style w:type="table" w:styleId="Sombreadoclaro">
    <w:name w:val="Light Shading"/>
    <w:basedOn w:val="Tablanormal"/>
    <w:uiPriority w:val="60"/>
    <w:semiHidden/>
    <w:unhideWhenUsed/>
    <w:rsid w:val="008867B4"/>
    <w:rPr>
      <w:color w:val="000000" w:themeColor="text1" w:themeShade="BF"/>
    </w:rPr>
    <w:tblPr>
      <w:tblStyleRowBandSize w:val="1"/>
      <w:tblStyleColBandSize w:val="1"/>
      <w:tblBorders>
        <w:top w:val="single" w:color="000000" w:themeColor="text1" w:sz="8" w:space="0"/>
        <w:bottom w:val="single" w:color="000000" w:themeColor="text1" w:sz="8" w:space="0"/>
      </w:tblBorders>
    </w:tblPr>
    <w:tblStylePr w:type="firstRow">
      <w:pPr>
        <w:spacing w:before="0" w:after="0" w:line="240" w:lineRule="auto"/>
      </w:pPr>
      <w:rPr>
        <w:b/>
        <w:bCs/>
      </w:rPr>
      <w:tblPr/>
      <w:tcPr>
        <w:tcBorders>
          <w:top w:val="single" w:color="000000" w:themeColor="text1" w:sz="8" w:space="0"/>
          <w:left w:val="nil"/>
          <w:bottom w:val="single" w:color="000000" w:themeColor="text1" w:sz="8" w:space="0"/>
          <w:right w:val="nil"/>
          <w:insideH w:val="nil"/>
          <w:insideV w:val="nil"/>
        </w:tcBorders>
      </w:tcPr>
    </w:tblStylePr>
    <w:tblStylePr w:type="lastRow">
      <w:pPr>
        <w:spacing w:before="0" w:after="0" w:line="240" w:lineRule="auto"/>
      </w:pPr>
      <w:rPr>
        <w:b/>
        <w:bCs/>
      </w:rPr>
      <w:tblPr/>
      <w:tcPr>
        <w:tcBorders>
          <w:top w:val="single" w:color="000000" w:themeColor="text1" w:sz="8" w:space="0"/>
          <w:left w:val="nil"/>
          <w:bottom w:val="single" w:color="000000" w:themeColor="text1" w:sz="8" w:space="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paragraph" w:styleId="Prrafodelista">
    <w:name w:val="List Paragraph"/>
    <w:basedOn w:val="Normal"/>
    <w:uiPriority w:val="34"/>
    <w:qFormat/>
    <w:rsid w:val="00171236"/>
    <w:pPr>
      <w:ind w:left="720"/>
      <w:contextualSpacing/>
    </w:pPr>
  </w:style>
  <w:style w:type="character" w:styleId="Refdecomentario">
    <w:name w:val="annotation reference"/>
    <w:basedOn w:val="Fuentedeprrafopredeter"/>
    <w:semiHidden/>
    <w:unhideWhenUsed/>
    <w:rsid w:val="00AF6506"/>
    <w:rPr>
      <w:sz w:val="16"/>
      <w:szCs w:val="16"/>
    </w:rPr>
  </w:style>
  <w:style w:type="paragraph" w:styleId="Textocomentario">
    <w:name w:val="annotation text"/>
    <w:basedOn w:val="Normal"/>
    <w:link w:val="TextocomentarioCar"/>
    <w:semiHidden/>
    <w:unhideWhenUsed/>
    <w:rsid w:val="00AF6506"/>
    <w:rPr>
      <w:sz w:val="20"/>
      <w:szCs w:val="20"/>
    </w:rPr>
  </w:style>
  <w:style w:type="character" w:styleId="TextocomentarioCar" w:customStyle="1">
    <w:name w:val="Texto comentario Car"/>
    <w:basedOn w:val="Fuentedeprrafopredeter"/>
    <w:link w:val="Textocomentario"/>
    <w:semiHidden/>
    <w:rsid w:val="00AF6506"/>
    <w:rPr>
      <w:lang w:val="es-ES" w:eastAsia="en-US"/>
    </w:rPr>
  </w:style>
  <w:style w:type="paragraph" w:styleId="Asuntodelcomentario">
    <w:name w:val="annotation subject"/>
    <w:basedOn w:val="Textocomentario"/>
    <w:next w:val="Textocomentario"/>
    <w:link w:val="AsuntodelcomentarioCar"/>
    <w:semiHidden/>
    <w:unhideWhenUsed/>
    <w:rsid w:val="00AF6506"/>
    <w:rPr>
      <w:b/>
      <w:bCs/>
    </w:rPr>
  </w:style>
  <w:style w:type="character" w:styleId="AsuntodelcomentarioCar" w:customStyle="1">
    <w:name w:val="Asunto del comentario Car"/>
    <w:basedOn w:val="TextocomentarioCar"/>
    <w:link w:val="Asuntodelcomentario"/>
    <w:semiHidden/>
    <w:rsid w:val="00AF6506"/>
    <w:rPr>
      <w:b/>
      <w:bCs/>
      <w:lang w:val="es-ES" w:eastAsia="en-US"/>
    </w:rPr>
  </w:style>
  <w:style w:type="paragraph" w:styleId="Bibliografa">
    <w:name w:val="Bibliography"/>
    <w:basedOn w:val="Normal"/>
    <w:next w:val="Normal"/>
    <w:uiPriority w:val="37"/>
    <w:unhideWhenUsed/>
    <w:rsid w:val="006337FA"/>
  </w:style>
  <w:style w:type="character" w:styleId="Mencinsinresolver">
    <w:name w:val="Unresolved Mention"/>
    <w:basedOn w:val="Fuentedeprrafopredeter"/>
    <w:uiPriority w:val="99"/>
    <w:semiHidden/>
    <w:unhideWhenUsed/>
    <w:rsid w:val="006E0E99"/>
    <w:rPr>
      <w:color w:val="605E5C"/>
      <w:shd w:val="clear" w:color="auto" w:fill="E1DFDD"/>
    </w:rPr>
  </w:style>
  <w:style w:type="paragraph" w:styleId="xxecxmsonormal" w:customStyle="1">
    <w:name w:val="x_x_ecxmsonormal"/>
    <w:basedOn w:val="Normal"/>
    <w:rsid w:val="00F86826"/>
    <w:pPr>
      <w:spacing w:before="100" w:beforeAutospacing="1" w:after="100" w:afterAutospacing="1"/>
    </w:pPr>
    <w:rPr>
      <w:lang w:val="es-CO" w:eastAsia="es-CO"/>
    </w:rPr>
  </w:style>
  <w:style w:type="character" w:styleId="Ttulo3Car" w:customStyle="1">
    <w:name w:val="Título 3 Car"/>
    <w:basedOn w:val="Fuentedeprrafopredeter"/>
    <w:link w:val="Ttulo3"/>
    <w:rsid w:val="00EE249E"/>
    <w:rPr>
      <w:b/>
      <w:sz w:val="24"/>
      <w:szCs w:val="24"/>
      <w:lang w:val="es-ES"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44765261">
      <w:bodyDiv w:val="1"/>
      <w:marLeft w:val="0"/>
      <w:marRight w:val="0"/>
      <w:marTop w:val="0"/>
      <w:marBottom w:val="0"/>
      <w:divBdr>
        <w:top w:val="none" w:sz="0" w:space="0" w:color="auto"/>
        <w:left w:val="none" w:sz="0" w:space="0" w:color="auto"/>
        <w:bottom w:val="none" w:sz="0" w:space="0" w:color="auto"/>
        <w:right w:val="none" w:sz="0" w:space="0" w:color="auto"/>
      </w:divBdr>
    </w:div>
    <w:div w:id="54817380">
      <w:bodyDiv w:val="1"/>
      <w:marLeft w:val="0"/>
      <w:marRight w:val="0"/>
      <w:marTop w:val="0"/>
      <w:marBottom w:val="0"/>
      <w:divBdr>
        <w:top w:val="none" w:sz="0" w:space="0" w:color="auto"/>
        <w:left w:val="none" w:sz="0" w:space="0" w:color="auto"/>
        <w:bottom w:val="none" w:sz="0" w:space="0" w:color="auto"/>
        <w:right w:val="none" w:sz="0" w:space="0" w:color="auto"/>
      </w:divBdr>
    </w:div>
    <w:div w:id="72244412">
      <w:bodyDiv w:val="1"/>
      <w:marLeft w:val="0"/>
      <w:marRight w:val="0"/>
      <w:marTop w:val="0"/>
      <w:marBottom w:val="0"/>
      <w:divBdr>
        <w:top w:val="none" w:sz="0" w:space="0" w:color="auto"/>
        <w:left w:val="none" w:sz="0" w:space="0" w:color="auto"/>
        <w:bottom w:val="none" w:sz="0" w:space="0" w:color="auto"/>
        <w:right w:val="none" w:sz="0" w:space="0" w:color="auto"/>
      </w:divBdr>
    </w:div>
    <w:div w:id="86270882">
      <w:bodyDiv w:val="1"/>
      <w:marLeft w:val="0"/>
      <w:marRight w:val="0"/>
      <w:marTop w:val="0"/>
      <w:marBottom w:val="0"/>
      <w:divBdr>
        <w:top w:val="none" w:sz="0" w:space="0" w:color="auto"/>
        <w:left w:val="none" w:sz="0" w:space="0" w:color="auto"/>
        <w:bottom w:val="none" w:sz="0" w:space="0" w:color="auto"/>
        <w:right w:val="none" w:sz="0" w:space="0" w:color="auto"/>
      </w:divBdr>
    </w:div>
    <w:div w:id="107552907">
      <w:bodyDiv w:val="1"/>
      <w:marLeft w:val="0"/>
      <w:marRight w:val="0"/>
      <w:marTop w:val="0"/>
      <w:marBottom w:val="0"/>
      <w:divBdr>
        <w:top w:val="none" w:sz="0" w:space="0" w:color="auto"/>
        <w:left w:val="none" w:sz="0" w:space="0" w:color="auto"/>
        <w:bottom w:val="none" w:sz="0" w:space="0" w:color="auto"/>
        <w:right w:val="none" w:sz="0" w:space="0" w:color="auto"/>
      </w:divBdr>
    </w:div>
    <w:div w:id="146240056">
      <w:bodyDiv w:val="1"/>
      <w:marLeft w:val="0"/>
      <w:marRight w:val="0"/>
      <w:marTop w:val="0"/>
      <w:marBottom w:val="0"/>
      <w:divBdr>
        <w:top w:val="none" w:sz="0" w:space="0" w:color="auto"/>
        <w:left w:val="none" w:sz="0" w:space="0" w:color="auto"/>
        <w:bottom w:val="none" w:sz="0" w:space="0" w:color="auto"/>
        <w:right w:val="none" w:sz="0" w:space="0" w:color="auto"/>
      </w:divBdr>
    </w:div>
    <w:div w:id="160897726">
      <w:bodyDiv w:val="1"/>
      <w:marLeft w:val="0"/>
      <w:marRight w:val="0"/>
      <w:marTop w:val="0"/>
      <w:marBottom w:val="0"/>
      <w:divBdr>
        <w:top w:val="none" w:sz="0" w:space="0" w:color="auto"/>
        <w:left w:val="none" w:sz="0" w:space="0" w:color="auto"/>
        <w:bottom w:val="none" w:sz="0" w:space="0" w:color="auto"/>
        <w:right w:val="none" w:sz="0" w:space="0" w:color="auto"/>
      </w:divBdr>
    </w:div>
    <w:div w:id="220750891">
      <w:bodyDiv w:val="1"/>
      <w:marLeft w:val="0"/>
      <w:marRight w:val="0"/>
      <w:marTop w:val="0"/>
      <w:marBottom w:val="0"/>
      <w:divBdr>
        <w:top w:val="none" w:sz="0" w:space="0" w:color="auto"/>
        <w:left w:val="none" w:sz="0" w:space="0" w:color="auto"/>
        <w:bottom w:val="none" w:sz="0" w:space="0" w:color="auto"/>
        <w:right w:val="none" w:sz="0" w:space="0" w:color="auto"/>
      </w:divBdr>
    </w:div>
    <w:div w:id="239605180">
      <w:bodyDiv w:val="1"/>
      <w:marLeft w:val="0"/>
      <w:marRight w:val="0"/>
      <w:marTop w:val="0"/>
      <w:marBottom w:val="0"/>
      <w:divBdr>
        <w:top w:val="none" w:sz="0" w:space="0" w:color="auto"/>
        <w:left w:val="none" w:sz="0" w:space="0" w:color="auto"/>
        <w:bottom w:val="none" w:sz="0" w:space="0" w:color="auto"/>
        <w:right w:val="none" w:sz="0" w:space="0" w:color="auto"/>
      </w:divBdr>
    </w:div>
    <w:div w:id="271597363">
      <w:bodyDiv w:val="1"/>
      <w:marLeft w:val="0"/>
      <w:marRight w:val="0"/>
      <w:marTop w:val="0"/>
      <w:marBottom w:val="0"/>
      <w:divBdr>
        <w:top w:val="none" w:sz="0" w:space="0" w:color="auto"/>
        <w:left w:val="none" w:sz="0" w:space="0" w:color="auto"/>
        <w:bottom w:val="none" w:sz="0" w:space="0" w:color="auto"/>
        <w:right w:val="none" w:sz="0" w:space="0" w:color="auto"/>
      </w:divBdr>
    </w:div>
    <w:div w:id="371921846">
      <w:bodyDiv w:val="1"/>
      <w:marLeft w:val="0"/>
      <w:marRight w:val="0"/>
      <w:marTop w:val="0"/>
      <w:marBottom w:val="0"/>
      <w:divBdr>
        <w:top w:val="none" w:sz="0" w:space="0" w:color="auto"/>
        <w:left w:val="none" w:sz="0" w:space="0" w:color="auto"/>
        <w:bottom w:val="none" w:sz="0" w:space="0" w:color="auto"/>
        <w:right w:val="none" w:sz="0" w:space="0" w:color="auto"/>
      </w:divBdr>
    </w:div>
    <w:div w:id="379716254">
      <w:bodyDiv w:val="1"/>
      <w:marLeft w:val="0"/>
      <w:marRight w:val="0"/>
      <w:marTop w:val="0"/>
      <w:marBottom w:val="0"/>
      <w:divBdr>
        <w:top w:val="none" w:sz="0" w:space="0" w:color="auto"/>
        <w:left w:val="none" w:sz="0" w:space="0" w:color="auto"/>
        <w:bottom w:val="none" w:sz="0" w:space="0" w:color="auto"/>
        <w:right w:val="none" w:sz="0" w:space="0" w:color="auto"/>
      </w:divBdr>
    </w:div>
    <w:div w:id="402527776">
      <w:bodyDiv w:val="1"/>
      <w:marLeft w:val="0"/>
      <w:marRight w:val="0"/>
      <w:marTop w:val="0"/>
      <w:marBottom w:val="0"/>
      <w:divBdr>
        <w:top w:val="none" w:sz="0" w:space="0" w:color="auto"/>
        <w:left w:val="none" w:sz="0" w:space="0" w:color="auto"/>
        <w:bottom w:val="none" w:sz="0" w:space="0" w:color="auto"/>
        <w:right w:val="none" w:sz="0" w:space="0" w:color="auto"/>
      </w:divBdr>
    </w:div>
    <w:div w:id="411857695">
      <w:bodyDiv w:val="1"/>
      <w:marLeft w:val="0"/>
      <w:marRight w:val="0"/>
      <w:marTop w:val="0"/>
      <w:marBottom w:val="0"/>
      <w:divBdr>
        <w:top w:val="none" w:sz="0" w:space="0" w:color="auto"/>
        <w:left w:val="none" w:sz="0" w:space="0" w:color="auto"/>
        <w:bottom w:val="none" w:sz="0" w:space="0" w:color="auto"/>
        <w:right w:val="none" w:sz="0" w:space="0" w:color="auto"/>
      </w:divBdr>
    </w:div>
    <w:div w:id="465393921">
      <w:bodyDiv w:val="1"/>
      <w:marLeft w:val="0"/>
      <w:marRight w:val="0"/>
      <w:marTop w:val="0"/>
      <w:marBottom w:val="0"/>
      <w:divBdr>
        <w:top w:val="none" w:sz="0" w:space="0" w:color="auto"/>
        <w:left w:val="none" w:sz="0" w:space="0" w:color="auto"/>
        <w:bottom w:val="none" w:sz="0" w:space="0" w:color="auto"/>
        <w:right w:val="none" w:sz="0" w:space="0" w:color="auto"/>
      </w:divBdr>
    </w:div>
    <w:div w:id="501091759">
      <w:bodyDiv w:val="1"/>
      <w:marLeft w:val="0"/>
      <w:marRight w:val="0"/>
      <w:marTop w:val="0"/>
      <w:marBottom w:val="0"/>
      <w:divBdr>
        <w:top w:val="none" w:sz="0" w:space="0" w:color="auto"/>
        <w:left w:val="none" w:sz="0" w:space="0" w:color="auto"/>
        <w:bottom w:val="none" w:sz="0" w:space="0" w:color="auto"/>
        <w:right w:val="none" w:sz="0" w:space="0" w:color="auto"/>
      </w:divBdr>
    </w:div>
    <w:div w:id="509370675">
      <w:bodyDiv w:val="1"/>
      <w:marLeft w:val="0"/>
      <w:marRight w:val="0"/>
      <w:marTop w:val="0"/>
      <w:marBottom w:val="0"/>
      <w:divBdr>
        <w:top w:val="none" w:sz="0" w:space="0" w:color="auto"/>
        <w:left w:val="none" w:sz="0" w:space="0" w:color="auto"/>
        <w:bottom w:val="none" w:sz="0" w:space="0" w:color="auto"/>
        <w:right w:val="none" w:sz="0" w:space="0" w:color="auto"/>
      </w:divBdr>
    </w:div>
    <w:div w:id="551381507">
      <w:bodyDiv w:val="1"/>
      <w:marLeft w:val="0"/>
      <w:marRight w:val="0"/>
      <w:marTop w:val="0"/>
      <w:marBottom w:val="0"/>
      <w:divBdr>
        <w:top w:val="none" w:sz="0" w:space="0" w:color="auto"/>
        <w:left w:val="none" w:sz="0" w:space="0" w:color="auto"/>
        <w:bottom w:val="none" w:sz="0" w:space="0" w:color="auto"/>
        <w:right w:val="none" w:sz="0" w:space="0" w:color="auto"/>
      </w:divBdr>
    </w:div>
    <w:div w:id="597178914">
      <w:bodyDiv w:val="1"/>
      <w:marLeft w:val="0"/>
      <w:marRight w:val="0"/>
      <w:marTop w:val="0"/>
      <w:marBottom w:val="0"/>
      <w:divBdr>
        <w:top w:val="none" w:sz="0" w:space="0" w:color="auto"/>
        <w:left w:val="none" w:sz="0" w:space="0" w:color="auto"/>
        <w:bottom w:val="none" w:sz="0" w:space="0" w:color="auto"/>
        <w:right w:val="none" w:sz="0" w:space="0" w:color="auto"/>
      </w:divBdr>
    </w:div>
    <w:div w:id="634800117">
      <w:bodyDiv w:val="1"/>
      <w:marLeft w:val="0"/>
      <w:marRight w:val="0"/>
      <w:marTop w:val="0"/>
      <w:marBottom w:val="0"/>
      <w:divBdr>
        <w:top w:val="none" w:sz="0" w:space="0" w:color="auto"/>
        <w:left w:val="none" w:sz="0" w:space="0" w:color="auto"/>
        <w:bottom w:val="none" w:sz="0" w:space="0" w:color="auto"/>
        <w:right w:val="none" w:sz="0" w:space="0" w:color="auto"/>
      </w:divBdr>
    </w:div>
    <w:div w:id="640498967">
      <w:bodyDiv w:val="1"/>
      <w:marLeft w:val="0"/>
      <w:marRight w:val="0"/>
      <w:marTop w:val="0"/>
      <w:marBottom w:val="0"/>
      <w:divBdr>
        <w:top w:val="none" w:sz="0" w:space="0" w:color="auto"/>
        <w:left w:val="none" w:sz="0" w:space="0" w:color="auto"/>
        <w:bottom w:val="none" w:sz="0" w:space="0" w:color="auto"/>
        <w:right w:val="none" w:sz="0" w:space="0" w:color="auto"/>
      </w:divBdr>
    </w:div>
    <w:div w:id="704409941">
      <w:bodyDiv w:val="1"/>
      <w:marLeft w:val="0"/>
      <w:marRight w:val="0"/>
      <w:marTop w:val="0"/>
      <w:marBottom w:val="0"/>
      <w:divBdr>
        <w:top w:val="none" w:sz="0" w:space="0" w:color="auto"/>
        <w:left w:val="none" w:sz="0" w:space="0" w:color="auto"/>
        <w:bottom w:val="none" w:sz="0" w:space="0" w:color="auto"/>
        <w:right w:val="none" w:sz="0" w:space="0" w:color="auto"/>
      </w:divBdr>
    </w:div>
    <w:div w:id="709107742">
      <w:bodyDiv w:val="1"/>
      <w:marLeft w:val="0"/>
      <w:marRight w:val="0"/>
      <w:marTop w:val="0"/>
      <w:marBottom w:val="0"/>
      <w:divBdr>
        <w:top w:val="none" w:sz="0" w:space="0" w:color="auto"/>
        <w:left w:val="none" w:sz="0" w:space="0" w:color="auto"/>
        <w:bottom w:val="none" w:sz="0" w:space="0" w:color="auto"/>
        <w:right w:val="none" w:sz="0" w:space="0" w:color="auto"/>
      </w:divBdr>
    </w:div>
    <w:div w:id="719868408">
      <w:bodyDiv w:val="1"/>
      <w:marLeft w:val="0"/>
      <w:marRight w:val="0"/>
      <w:marTop w:val="0"/>
      <w:marBottom w:val="0"/>
      <w:divBdr>
        <w:top w:val="none" w:sz="0" w:space="0" w:color="auto"/>
        <w:left w:val="none" w:sz="0" w:space="0" w:color="auto"/>
        <w:bottom w:val="none" w:sz="0" w:space="0" w:color="auto"/>
        <w:right w:val="none" w:sz="0" w:space="0" w:color="auto"/>
      </w:divBdr>
    </w:div>
    <w:div w:id="723913454">
      <w:bodyDiv w:val="1"/>
      <w:marLeft w:val="0"/>
      <w:marRight w:val="0"/>
      <w:marTop w:val="0"/>
      <w:marBottom w:val="0"/>
      <w:divBdr>
        <w:top w:val="none" w:sz="0" w:space="0" w:color="auto"/>
        <w:left w:val="none" w:sz="0" w:space="0" w:color="auto"/>
        <w:bottom w:val="none" w:sz="0" w:space="0" w:color="auto"/>
        <w:right w:val="none" w:sz="0" w:space="0" w:color="auto"/>
      </w:divBdr>
    </w:div>
    <w:div w:id="785736299">
      <w:bodyDiv w:val="1"/>
      <w:marLeft w:val="0"/>
      <w:marRight w:val="0"/>
      <w:marTop w:val="0"/>
      <w:marBottom w:val="0"/>
      <w:divBdr>
        <w:top w:val="none" w:sz="0" w:space="0" w:color="auto"/>
        <w:left w:val="none" w:sz="0" w:space="0" w:color="auto"/>
        <w:bottom w:val="none" w:sz="0" w:space="0" w:color="auto"/>
        <w:right w:val="none" w:sz="0" w:space="0" w:color="auto"/>
      </w:divBdr>
    </w:div>
    <w:div w:id="785932203">
      <w:bodyDiv w:val="1"/>
      <w:marLeft w:val="0"/>
      <w:marRight w:val="0"/>
      <w:marTop w:val="0"/>
      <w:marBottom w:val="0"/>
      <w:divBdr>
        <w:top w:val="none" w:sz="0" w:space="0" w:color="auto"/>
        <w:left w:val="none" w:sz="0" w:space="0" w:color="auto"/>
        <w:bottom w:val="none" w:sz="0" w:space="0" w:color="auto"/>
        <w:right w:val="none" w:sz="0" w:space="0" w:color="auto"/>
      </w:divBdr>
    </w:div>
    <w:div w:id="797770658">
      <w:bodyDiv w:val="1"/>
      <w:marLeft w:val="0"/>
      <w:marRight w:val="0"/>
      <w:marTop w:val="0"/>
      <w:marBottom w:val="0"/>
      <w:divBdr>
        <w:top w:val="none" w:sz="0" w:space="0" w:color="auto"/>
        <w:left w:val="none" w:sz="0" w:space="0" w:color="auto"/>
        <w:bottom w:val="none" w:sz="0" w:space="0" w:color="auto"/>
        <w:right w:val="none" w:sz="0" w:space="0" w:color="auto"/>
      </w:divBdr>
    </w:div>
    <w:div w:id="810371459">
      <w:bodyDiv w:val="1"/>
      <w:marLeft w:val="0"/>
      <w:marRight w:val="0"/>
      <w:marTop w:val="0"/>
      <w:marBottom w:val="0"/>
      <w:divBdr>
        <w:top w:val="none" w:sz="0" w:space="0" w:color="auto"/>
        <w:left w:val="none" w:sz="0" w:space="0" w:color="auto"/>
        <w:bottom w:val="none" w:sz="0" w:space="0" w:color="auto"/>
        <w:right w:val="none" w:sz="0" w:space="0" w:color="auto"/>
      </w:divBdr>
    </w:div>
    <w:div w:id="862209817">
      <w:bodyDiv w:val="1"/>
      <w:marLeft w:val="0"/>
      <w:marRight w:val="0"/>
      <w:marTop w:val="0"/>
      <w:marBottom w:val="0"/>
      <w:divBdr>
        <w:top w:val="none" w:sz="0" w:space="0" w:color="auto"/>
        <w:left w:val="none" w:sz="0" w:space="0" w:color="auto"/>
        <w:bottom w:val="none" w:sz="0" w:space="0" w:color="auto"/>
        <w:right w:val="none" w:sz="0" w:space="0" w:color="auto"/>
      </w:divBdr>
    </w:div>
    <w:div w:id="955791922">
      <w:bodyDiv w:val="1"/>
      <w:marLeft w:val="0"/>
      <w:marRight w:val="0"/>
      <w:marTop w:val="0"/>
      <w:marBottom w:val="0"/>
      <w:divBdr>
        <w:top w:val="none" w:sz="0" w:space="0" w:color="auto"/>
        <w:left w:val="none" w:sz="0" w:space="0" w:color="auto"/>
        <w:bottom w:val="none" w:sz="0" w:space="0" w:color="auto"/>
        <w:right w:val="none" w:sz="0" w:space="0" w:color="auto"/>
      </w:divBdr>
      <w:divsChild>
        <w:div w:id="1060712781">
          <w:marLeft w:val="0"/>
          <w:marRight w:val="0"/>
          <w:marTop w:val="60"/>
          <w:marBottom w:val="0"/>
          <w:divBdr>
            <w:top w:val="none" w:sz="0" w:space="0" w:color="auto"/>
            <w:left w:val="none" w:sz="0" w:space="0" w:color="auto"/>
            <w:bottom w:val="none" w:sz="0" w:space="0" w:color="auto"/>
            <w:right w:val="none" w:sz="0" w:space="0" w:color="auto"/>
          </w:divBdr>
        </w:div>
        <w:div w:id="1900051061">
          <w:marLeft w:val="0"/>
          <w:marRight w:val="0"/>
          <w:marTop w:val="60"/>
          <w:marBottom w:val="0"/>
          <w:divBdr>
            <w:top w:val="none" w:sz="0" w:space="0" w:color="auto"/>
            <w:left w:val="none" w:sz="0" w:space="0" w:color="auto"/>
            <w:bottom w:val="none" w:sz="0" w:space="0" w:color="auto"/>
            <w:right w:val="none" w:sz="0" w:space="0" w:color="auto"/>
          </w:divBdr>
        </w:div>
        <w:div w:id="32924198">
          <w:marLeft w:val="0"/>
          <w:marRight w:val="0"/>
          <w:marTop w:val="60"/>
          <w:marBottom w:val="0"/>
          <w:divBdr>
            <w:top w:val="none" w:sz="0" w:space="0" w:color="auto"/>
            <w:left w:val="none" w:sz="0" w:space="0" w:color="auto"/>
            <w:bottom w:val="none" w:sz="0" w:space="0" w:color="auto"/>
            <w:right w:val="none" w:sz="0" w:space="0" w:color="auto"/>
          </w:divBdr>
        </w:div>
        <w:div w:id="2066176283">
          <w:marLeft w:val="0"/>
          <w:marRight w:val="0"/>
          <w:marTop w:val="60"/>
          <w:marBottom w:val="0"/>
          <w:divBdr>
            <w:top w:val="none" w:sz="0" w:space="0" w:color="auto"/>
            <w:left w:val="none" w:sz="0" w:space="0" w:color="auto"/>
            <w:bottom w:val="none" w:sz="0" w:space="0" w:color="auto"/>
            <w:right w:val="none" w:sz="0" w:space="0" w:color="auto"/>
          </w:divBdr>
        </w:div>
        <w:div w:id="147207820">
          <w:marLeft w:val="0"/>
          <w:marRight w:val="0"/>
          <w:marTop w:val="60"/>
          <w:marBottom w:val="0"/>
          <w:divBdr>
            <w:top w:val="none" w:sz="0" w:space="0" w:color="auto"/>
            <w:left w:val="none" w:sz="0" w:space="0" w:color="auto"/>
            <w:bottom w:val="none" w:sz="0" w:space="0" w:color="auto"/>
            <w:right w:val="none" w:sz="0" w:space="0" w:color="auto"/>
          </w:divBdr>
        </w:div>
      </w:divsChild>
    </w:div>
    <w:div w:id="1001740410">
      <w:bodyDiv w:val="1"/>
      <w:marLeft w:val="0"/>
      <w:marRight w:val="0"/>
      <w:marTop w:val="0"/>
      <w:marBottom w:val="0"/>
      <w:divBdr>
        <w:top w:val="none" w:sz="0" w:space="0" w:color="auto"/>
        <w:left w:val="none" w:sz="0" w:space="0" w:color="auto"/>
        <w:bottom w:val="none" w:sz="0" w:space="0" w:color="auto"/>
        <w:right w:val="none" w:sz="0" w:space="0" w:color="auto"/>
      </w:divBdr>
    </w:div>
    <w:div w:id="1003316251">
      <w:bodyDiv w:val="1"/>
      <w:marLeft w:val="0"/>
      <w:marRight w:val="0"/>
      <w:marTop w:val="0"/>
      <w:marBottom w:val="0"/>
      <w:divBdr>
        <w:top w:val="none" w:sz="0" w:space="0" w:color="auto"/>
        <w:left w:val="none" w:sz="0" w:space="0" w:color="auto"/>
        <w:bottom w:val="none" w:sz="0" w:space="0" w:color="auto"/>
        <w:right w:val="none" w:sz="0" w:space="0" w:color="auto"/>
      </w:divBdr>
    </w:div>
    <w:div w:id="1015687599">
      <w:bodyDiv w:val="1"/>
      <w:marLeft w:val="0"/>
      <w:marRight w:val="0"/>
      <w:marTop w:val="0"/>
      <w:marBottom w:val="0"/>
      <w:divBdr>
        <w:top w:val="none" w:sz="0" w:space="0" w:color="auto"/>
        <w:left w:val="none" w:sz="0" w:space="0" w:color="auto"/>
        <w:bottom w:val="none" w:sz="0" w:space="0" w:color="auto"/>
        <w:right w:val="none" w:sz="0" w:space="0" w:color="auto"/>
      </w:divBdr>
    </w:div>
    <w:div w:id="1016228320">
      <w:bodyDiv w:val="1"/>
      <w:marLeft w:val="0"/>
      <w:marRight w:val="0"/>
      <w:marTop w:val="0"/>
      <w:marBottom w:val="0"/>
      <w:divBdr>
        <w:top w:val="none" w:sz="0" w:space="0" w:color="auto"/>
        <w:left w:val="none" w:sz="0" w:space="0" w:color="auto"/>
        <w:bottom w:val="none" w:sz="0" w:space="0" w:color="auto"/>
        <w:right w:val="none" w:sz="0" w:space="0" w:color="auto"/>
      </w:divBdr>
    </w:div>
    <w:div w:id="1019310539">
      <w:bodyDiv w:val="1"/>
      <w:marLeft w:val="0"/>
      <w:marRight w:val="0"/>
      <w:marTop w:val="0"/>
      <w:marBottom w:val="0"/>
      <w:divBdr>
        <w:top w:val="none" w:sz="0" w:space="0" w:color="auto"/>
        <w:left w:val="none" w:sz="0" w:space="0" w:color="auto"/>
        <w:bottom w:val="none" w:sz="0" w:space="0" w:color="auto"/>
        <w:right w:val="none" w:sz="0" w:space="0" w:color="auto"/>
      </w:divBdr>
    </w:div>
    <w:div w:id="1036545153">
      <w:bodyDiv w:val="1"/>
      <w:marLeft w:val="0"/>
      <w:marRight w:val="0"/>
      <w:marTop w:val="0"/>
      <w:marBottom w:val="0"/>
      <w:divBdr>
        <w:top w:val="none" w:sz="0" w:space="0" w:color="auto"/>
        <w:left w:val="none" w:sz="0" w:space="0" w:color="auto"/>
        <w:bottom w:val="none" w:sz="0" w:space="0" w:color="auto"/>
        <w:right w:val="none" w:sz="0" w:space="0" w:color="auto"/>
      </w:divBdr>
    </w:div>
    <w:div w:id="1042630647">
      <w:bodyDiv w:val="1"/>
      <w:marLeft w:val="0"/>
      <w:marRight w:val="0"/>
      <w:marTop w:val="0"/>
      <w:marBottom w:val="0"/>
      <w:divBdr>
        <w:top w:val="none" w:sz="0" w:space="0" w:color="auto"/>
        <w:left w:val="none" w:sz="0" w:space="0" w:color="auto"/>
        <w:bottom w:val="none" w:sz="0" w:space="0" w:color="auto"/>
        <w:right w:val="none" w:sz="0" w:space="0" w:color="auto"/>
      </w:divBdr>
    </w:div>
    <w:div w:id="1044989888">
      <w:bodyDiv w:val="1"/>
      <w:marLeft w:val="0"/>
      <w:marRight w:val="0"/>
      <w:marTop w:val="0"/>
      <w:marBottom w:val="0"/>
      <w:divBdr>
        <w:top w:val="none" w:sz="0" w:space="0" w:color="auto"/>
        <w:left w:val="none" w:sz="0" w:space="0" w:color="auto"/>
        <w:bottom w:val="none" w:sz="0" w:space="0" w:color="auto"/>
        <w:right w:val="none" w:sz="0" w:space="0" w:color="auto"/>
      </w:divBdr>
    </w:div>
    <w:div w:id="1060714193">
      <w:bodyDiv w:val="1"/>
      <w:marLeft w:val="0"/>
      <w:marRight w:val="0"/>
      <w:marTop w:val="0"/>
      <w:marBottom w:val="0"/>
      <w:divBdr>
        <w:top w:val="none" w:sz="0" w:space="0" w:color="auto"/>
        <w:left w:val="none" w:sz="0" w:space="0" w:color="auto"/>
        <w:bottom w:val="none" w:sz="0" w:space="0" w:color="auto"/>
        <w:right w:val="none" w:sz="0" w:space="0" w:color="auto"/>
      </w:divBdr>
    </w:div>
    <w:div w:id="1086225447">
      <w:bodyDiv w:val="1"/>
      <w:marLeft w:val="0"/>
      <w:marRight w:val="0"/>
      <w:marTop w:val="0"/>
      <w:marBottom w:val="0"/>
      <w:divBdr>
        <w:top w:val="none" w:sz="0" w:space="0" w:color="auto"/>
        <w:left w:val="none" w:sz="0" w:space="0" w:color="auto"/>
        <w:bottom w:val="none" w:sz="0" w:space="0" w:color="auto"/>
        <w:right w:val="none" w:sz="0" w:space="0" w:color="auto"/>
      </w:divBdr>
    </w:div>
    <w:div w:id="1115834625">
      <w:bodyDiv w:val="1"/>
      <w:marLeft w:val="0"/>
      <w:marRight w:val="0"/>
      <w:marTop w:val="0"/>
      <w:marBottom w:val="0"/>
      <w:divBdr>
        <w:top w:val="none" w:sz="0" w:space="0" w:color="auto"/>
        <w:left w:val="none" w:sz="0" w:space="0" w:color="auto"/>
        <w:bottom w:val="none" w:sz="0" w:space="0" w:color="auto"/>
        <w:right w:val="none" w:sz="0" w:space="0" w:color="auto"/>
      </w:divBdr>
    </w:div>
    <w:div w:id="1188642989">
      <w:bodyDiv w:val="1"/>
      <w:marLeft w:val="0"/>
      <w:marRight w:val="0"/>
      <w:marTop w:val="0"/>
      <w:marBottom w:val="0"/>
      <w:divBdr>
        <w:top w:val="none" w:sz="0" w:space="0" w:color="auto"/>
        <w:left w:val="none" w:sz="0" w:space="0" w:color="auto"/>
        <w:bottom w:val="none" w:sz="0" w:space="0" w:color="auto"/>
        <w:right w:val="none" w:sz="0" w:space="0" w:color="auto"/>
      </w:divBdr>
    </w:div>
    <w:div w:id="1188908934">
      <w:bodyDiv w:val="1"/>
      <w:marLeft w:val="0"/>
      <w:marRight w:val="0"/>
      <w:marTop w:val="0"/>
      <w:marBottom w:val="0"/>
      <w:divBdr>
        <w:top w:val="none" w:sz="0" w:space="0" w:color="auto"/>
        <w:left w:val="none" w:sz="0" w:space="0" w:color="auto"/>
        <w:bottom w:val="none" w:sz="0" w:space="0" w:color="auto"/>
        <w:right w:val="none" w:sz="0" w:space="0" w:color="auto"/>
      </w:divBdr>
    </w:div>
    <w:div w:id="1240366401">
      <w:bodyDiv w:val="1"/>
      <w:marLeft w:val="0"/>
      <w:marRight w:val="0"/>
      <w:marTop w:val="0"/>
      <w:marBottom w:val="0"/>
      <w:divBdr>
        <w:top w:val="none" w:sz="0" w:space="0" w:color="auto"/>
        <w:left w:val="none" w:sz="0" w:space="0" w:color="auto"/>
        <w:bottom w:val="none" w:sz="0" w:space="0" w:color="auto"/>
        <w:right w:val="none" w:sz="0" w:space="0" w:color="auto"/>
      </w:divBdr>
    </w:div>
    <w:div w:id="1244149564">
      <w:bodyDiv w:val="1"/>
      <w:marLeft w:val="0"/>
      <w:marRight w:val="0"/>
      <w:marTop w:val="0"/>
      <w:marBottom w:val="0"/>
      <w:divBdr>
        <w:top w:val="none" w:sz="0" w:space="0" w:color="auto"/>
        <w:left w:val="none" w:sz="0" w:space="0" w:color="auto"/>
        <w:bottom w:val="none" w:sz="0" w:space="0" w:color="auto"/>
        <w:right w:val="none" w:sz="0" w:space="0" w:color="auto"/>
      </w:divBdr>
    </w:div>
    <w:div w:id="1292593030">
      <w:bodyDiv w:val="1"/>
      <w:marLeft w:val="0"/>
      <w:marRight w:val="0"/>
      <w:marTop w:val="0"/>
      <w:marBottom w:val="0"/>
      <w:divBdr>
        <w:top w:val="none" w:sz="0" w:space="0" w:color="auto"/>
        <w:left w:val="none" w:sz="0" w:space="0" w:color="auto"/>
        <w:bottom w:val="none" w:sz="0" w:space="0" w:color="auto"/>
        <w:right w:val="none" w:sz="0" w:space="0" w:color="auto"/>
      </w:divBdr>
    </w:div>
    <w:div w:id="1327322181">
      <w:bodyDiv w:val="1"/>
      <w:marLeft w:val="0"/>
      <w:marRight w:val="0"/>
      <w:marTop w:val="0"/>
      <w:marBottom w:val="0"/>
      <w:divBdr>
        <w:top w:val="none" w:sz="0" w:space="0" w:color="auto"/>
        <w:left w:val="none" w:sz="0" w:space="0" w:color="auto"/>
        <w:bottom w:val="none" w:sz="0" w:space="0" w:color="auto"/>
        <w:right w:val="none" w:sz="0" w:space="0" w:color="auto"/>
      </w:divBdr>
    </w:div>
    <w:div w:id="1339162705">
      <w:bodyDiv w:val="1"/>
      <w:marLeft w:val="0"/>
      <w:marRight w:val="0"/>
      <w:marTop w:val="0"/>
      <w:marBottom w:val="0"/>
      <w:divBdr>
        <w:top w:val="none" w:sz="0" w:space="0" w:color="auto"/>
        <w:left w:val="none" w:sz="0" w:space="0" w:color="auto"/>
        <w:bottom w:val="none" w:sz="0" w:space="0" w:color="auto"/>
        <w:right w:val="none" w:sz="0" w:space="0" w:color="auto"/>
      </w:divBdr>
    </w:div>
    <w:div w:id="1363557622">
      <w:bodyDiv w:val="1"/>
      <w:marLeft w:val="0"/>
      <w:marRight w:val="0"/>
      <w:marTop w:val="0"/>
      <w:marBottom w:val="0"/>
      <w:divBdr>
        <w:top w:val="none" w:sz="0" w:space="0" w:color="auto"/>
        <w:left w:val="none" w:sz="0" w:space="0" w:color="auto"/>
        <w:bottom w:val="none" w:sz="0" w:space="0" w:color="auto"/>
        <w:right w:val="none" w:sz="0" w:space="0" w:color="auto"/>
      </w:divBdr>
    </w:div>
    <w:div w:id="1384870419">
      <w:bodyDiv w:val="1"/>
      <w:marLeft w:val="0"/>
      <w:marRight w:val="0"/>
      <w:marTop w:val="0"/>
      <w:marBottom w:val="0"/>
      <w:divBdr>
        <w:top w:val="none" w:sz="0" w:space="0" w:color="auto"/>
        <w:left w:val="none" w:sz="0" w:space="0" w:color="auto"/>
        <w:bottom w:val="none" w:sz="0" w:space="0" w:color="auto"/>
        <w:right w:val="none" w:sz="0" w:space="0" w:color="auto"/>
      </w:divBdr>
    </w:div>
    <w:div w:id="1387098045">
      <w:bodyDiv w:val="1"/>
      <w:marLeft w:val="0"/>
      <w:marRight w:val="0"/>
      <w:marTop w:val="0"/>
      <w:marBottom w:val="0"/>
      <w:divBdr>
        <w:top w:val="none" w:sz="0" w:space="0" w:color="auto"/>
        <w:left w:val="none" w:sz="0" w:space="0" w:color="auto"/>
        <w:bottom w:val="none" w:sz="0" w:space="0" w:color="auto"/>
        <w:right w:val="none" w:sz="0" w:space="0" w:color="auto"/>
      </w:divBdr>
      <w:divsChild>
        <w:div w:id="1145397173">
          <w:marLeft w:val="0"/>
          <w:marRight w:val="0"/>
          <w:marTop w:val="0"/>
          <w:marBottom w:val="0"/>
          <w:divBdr>
            <w:top w:val="none" w:sz="0" w:space="0" w:color="auto"/>
            <w:left w:val="none" w:sz="0" w:space="0" w:color="auto"/>
            <w:bottom w:val="none" w:sz="0" w:space="0" w:color="auto"/>
            <w:right w:val="none" w:sz="0" w:space="0" w:color="auto"/>
          </w:divBdr>
        </w:div>
        <w:div w:id="1334260471">
          <w:marLeft w:val="0"/>
          <w:marRight w:val="0"/>
          <w:marTop w:val="0"/>
          <w:marBottom w:val="0"/>
          <w:divBdr>
            <w:top w:val="none" w:sz="0" w:space="0" w:color="auto"/>
            <w:left w:val="none" w:sz="0" w:space="0" w:color="auto"/>
            <w:bottom w:val="none" w:sz="0" w:space="0" w:color="auto"/>
            <w:right w:val="none" w:sz="0" w:space="0" w:color="auto"/>
          </w:divBdr>
        </w:div>
        <w:div w:id="988285688">
          <w:marLeft w:val="0"/>
          <w:marRight w:val="0"/>
          <w:marTop w:val="0"/>
          <w:marBottom w:val="0"/>
          <w:divBdr>
            <w:top w:val="none" w:sz="0" w:space="0" w:color="auto"/>
            <w:left w:val="none" w:sz="0" w:space="0" w:color="auto"/>
            <w:bottom w:val="none" w:sz="0" w:space="0" w:color="auto"/>
            <w:right w:val="none" w:sz="0" w:space="0" w:color="auto"/>
          </w:divBdr>
        </w:div>
        <w:div w:id="1534003230">
          <w:marLeft w:val="0"/>
          <w:marRight w:val="0"/>
          <w:marTop w:val="0"/>
          <w:marBottom w:val="0"/>
          <w:divBdr>
            <w:top w:val="none" w:sz="0" w:space="0" w:color="auto"/>
            <w:left w:val="none" w:sz="0" w:space="0" w:color="auto"/>
            <w:bottom w:val="none" w:sz="0" w:space="0" w:color="auto"/>
            <w:right w:val="none" w:sz="0" w:space="0" w:color="auto"/>
          </w:divBdr>
        </w:div>
        <w:div w:id="1992830917">
          <w:marLeft w:val="0"/>
          <w:marRight w:val="0"/>
          <w:marTop w:val="0"/>
          <w:marBottom w:val="0"/>
          <w:divBdr>
            <w:top w:val="none" w:sz="0" w:space="0" w:color="auto"/>
            <w:left w:val="none" w:sz="0" w:space="0" w:color="auto"/>
            <w:bottom w:val="none" w:sz="0" w:space="0" w:color="auto"/>
            <w:right w:val="none" w:sz="0" w:space="0" w:color="auto"/>
          </w:divBdr>
        </w:div>
        <w:div w:id="506405562">
          <w:marLeft w:val="0"/>
          <w:marRight w:val="0"/>
          <w:marTop w:val="0"/>
          <w:marBottom w:val="0"/>
          <w:divBdr>
            <w:top w:val="none" w:sz="0" w:space="0" w:color="auto"/>
            <w:left w:val="none" w:sz="0" w:space="0" w:color="auto"/>
            <w:bottom w:val="none" w:sz="0" w:space="0" w:color="auto"/>
            <w:right w:val="none" w:sz="0" w:space="0" w:color="auto"/>
          </w:divBdr>
        </w:div>
        <w:div w:id="1183084107">
          <w:marLeft w:val="0"/>
          <w:marRight w:val="0"/>
          <w:marTop w:val="0"/>
          <w:marBottom w:val="0"/>
          <w:divBdr>
            <w:top w:val="none" w:sz="0" w:space="0" w:color="auto"/>
            <w:left w:val="none" w:sz="0" w:space="0" w:color="auto"/>
            <w:bottom w:val="none" w:sz="0" w:space="0" w:color="auto"/>
            <w:right w:val="none" w:sz="0" w:space="0" w:color="auto"/>
          </w:divBdr>
        </w:div>
      </w:divsChild>
    </w:div>
    <w:div w:id="1420712751">
      <w:bodyDiv w:val="1"/>
      <w:marLeft w:val="0"/>
      <w:marRight w:val="0"/>
      <w:marTop w:val="0"/>
      <w:marBottom w:val="0"/>
      <w:divBdr>
        <w:top w:val="none" w:sz="0" w:space="0" w:color="auto"/>
        <w:left w:val="none" w:sz="0" w:space="0" w:color="auto"/>
        <w:bottom w:val="none" w:sz="0" w:space="0" w:color="auto"/>
        <w:right w:val="none" w:sz="0" w:space="0" w:color="auto"/>
      </w:divBdr>
    </w:div>
    <w:div w:id="1433085240">
      <w:bodyDiv w:val="1"/>
      <w:marLeft w:val="0"/>
      <w:marRight w:val="0"/>
      <w:marTop w:val="0"/>
      <w:marBottom w:val="0"/>
      <w:divBdr>
        <w:top w:val="none" w:sz="0" w:space="0" w:color="auto"/>
        <w:left w:val="none" w:sz="0" w:space="0" w:color="auto"/>
        <w:bottom w:val="none" w:sz="0" w:space="0" w:color="auto"/>
        <w:right w:val="none" w:sz="0" w:space="0" w:color="auto"/>
      </w:divBdr>
    </w:div>
    <w:div w:id="1437746911">
      <w:bodyDiv w:val="1"/>
      <w:marLeft w:val="0"/>
      <w:marRight w:val="0"/>
      <w:marTop w:val="0"/>
      <w:marBottom w:val="0"/>
      <w:divBdr>
        <w:top w:val="none" w:sz="0" w:space="0" w:color="auto"/>
        <w:left w:val="none" w:sz="0" w:space="0" w:color="auto"/>
        <w:bottom w:val="none" w:sz="0" w:space="0" w:color="auto"/>
        <w:right w:val="none" w:sz="0" w:space="0" w:color="auto"/>
      </w:divBdr>
    </w:div>
    <w:div w:id="1441993558">
      <w:bodyDiv w:val="1"/>
      <w:marLeft w:val="0"/>
      <w:marRight w:val="0"/>
      <w:marTop w:val="0"/>
      <w:marBottom w:val="0"/>
      <w:divBdr>
        <w:top w:val="none" w:sz="0" w:space="0" w:color="auto"/>
        <w:left w:val="none" w:sz="0" w:space="0" w:color="auto"/>
        <w:bottom w:val="none" w:sz="0" w:space="0" w:color="auto"/>
        <w:right w:val="none" w:sz="0" w:space="0" w:color="auto"/>
      </w:divBdr>
    </w:div>
    <w:div w:id="1479033055">
      <w:bodyDiv w:val="1"/>
      <w:marLeft w:val="0"/>
      <w:marRight w:val="0"/>
      <w:marTop w:val="0"/>
      <w:marBottom w:val="0"/>
      <w:divBdr>
        <w:top w:val="none" w:sz="0" w:space="0" w:color="auto"/>
        <w:left w:val="none" w:sz="0" w:space="0" w:color="auto"/>
        <w:bottom w:val="none" w:sz="0" w:space="0" w:color="auto"/>
        <w:right w:val="none" w:sz="0" w:space="0" w:color="auto"/>
      </w:divBdr>
    </w:div>
    <w:div w:id="1662391281">
      <w:bodyDiv w:val="1"/>
      <w:marLeft w:val="0"/>
      <w:marRight w:val="0"/>
      <w:marTop w:val="0"/>
      <w:marBottom w:val="0"/>
      <w:divBdr>
        <w:top w:val="none" w:sz="0" w:space="0" w:color="auto"/>
        <w:left w:val="none" w:sz="0" w:space="0" w:color="auto"/>
        <w:bottom w:val="none" w:sz="0" w:space="0" w:color="auto"/>
        <w:right w:val="none" w:sz="0" w:space="0" w:color="auto"/>
      </w:divBdr>
    </w:div>
    <w:div w:id="1664964575">
      <w:bodyDiv w:val="1"/>
      <w:marLeft w:val="0"/>
      <w:marRight w:val="0"/>
      <w:marTop w:val="0"/>
      <w:marBottom w:val="0"/>
      <w:divBdr>
        <w:top w:val="none" w:sz="0" w:space="0" w:color="auto"/>
        <w:left w:val="none" w:sz="0" w:space="0" w:color="auto"/>
        <w:bottom w:val="none" w:sz="0" w:space="0" w:color="auto"/>
        <w:right w:val="none" w:sz="0" w:space="0" w:color="auto"/>
      </w:divBdr>
    </w:div>
    <w:div w:id="1670062605">
      <w:bodyDiv w:val="1"/>
      <w:marLeft w:val="0"/>
      <w:marRight w:val="0"/>
      <w:marTop w:val="0"/>
      <w:marBottom w:val="0"/>
      <w:divBdr>
        <w:top w:val="none" w:sz="0" w:space="0" w:color="auto"/>
        <w:left w:val="none" w:sz="0" w:space="0" w:color="auto"/>
        <w:bottom w:val="none" w:sz="0" w:space="0" w:color="auto"/>
        <w:right w:val="none" w:sz="0" w:space="0" w:color="auto"/>
      </w:divBdr>
    </w:div>
    <w:div w:id="1715692451">
      <w:bodyDiv w:val="1"/>
      <w:marLeft w:val="0"/>
      <w:marRight w:val="0"/>
      <w:marTop w:val="0"/>
      <w:marBottom w:val="0"/>
      <w:divBdr>
        <w:top w:val="none" w:sz="0" w:space="0" w:color="auto"/>
        <w:left w:val="none" w:sz="0" w:space="0" w:color="auto"/>
        <w:bottom w:val="none" w:sz="0" w:space="0" w:color="auto"/>
        <w:right w:val="none" w:sz="0" w:space="0" w:color="auto"/>
      </w:divBdr>
    </w:div>
    <w:div w:id="1804080529">
      <w:bodyDiv w:val="1"/>
      <w:marLeft w:val="0"/>
      <w:marRight w:val="0"/>
      <w:marTop w:val="0"/>
      <w:marBottom w:val="0"/>
      <w:divBdr>
        <w:top w:val="none" w:sz="0" w:space="0" w:color="auto"/>
        <w:left w:val="none" w:sz="0" w:space="0" w:color="auto"/>
        <w:bottom w:val="none" w:sz="0" w:space="0" w:color="auto"/>
        <w:right w:val="none" w:sz="0" w:space="0" w:color="auto"/>
      </w:divBdr>
      <w:divsChild>
        <w:div w:id="891113440">
          <w:marLeft w:val="0"/>
          <w:marRight w:val="0"/>
          <w:marTop w:val="0"/>
          <w:marBottom w:val="0"/>
          <w:divBdr>
            <w:top w:val="none" w:sz="0" w:space="0" w:color="auto"/>
            <w:left w:val="none" w:sz="0" w:space="0" w:color="auto"/>
            <w:bottom w:val="none" w:sz="0" w:space="0" w:color="auto"/>
            <w:right w:val="none" w:sz="0" w:space="0" w:color="auto"/>
          </w:divBdr>
          <w:divsChild>
            <w:div w:id="1962950916">
              <w:marLeft w:val="0"/>
              <w:marRight w:val="0"/>
              <w:marTop w:val="0"/>
              <w:marBottom w:val="0"/>
              <w:divBdr>
                <w:top w:val="none" w:sz="0" w:space="0" w:color="auto"/>
                <w:left w:val="none" w:sz="0" w:space="0" w:color="auto"/>
                <w:bottom w:val="none" w:sz="0" w:space="0" w:color="auto"/>
                <w:right w:val="none" w:sz="0" w:space="0" w:color="auto"/>
              </w:divBdr>
              <w:divsChild>
                <w:div w:id="1399548578">
                  <w:marLeft w:val="0"/>
                  <w:marRight w:val="0"/>
                  <w:marTop w:val="0"/>
                  <w:marBottom w:val="0"/>
                  <w:divBdr>
                    <w:top w:val="none" w:sz="0" w:space="0" w:color="auto"/>
                    <w:left w:val="none" w:sz="0" w:space="0" w:color="auto"/>
                    <w:bottom w:val="none" w:sz="0" w:space="0" w:color="auto"/>
                    <w:right w:val="none" w:sz="0" w:space="0" w:color="auto"/>
                  </w:divBdr>
                </w:div>
              </w:divsChild>
            </w:div>
            <w:div w:id="1109006249">
              <w:marLeft w:val="0"/>
              <w:marRight w:val="0"/>
              <w:marTop w:val="0"/>
              <w:marBottom w:val="0"/>
              <w:divBdr>
                <w:top w:val="none" w:sz="0" w:space="0" w:color="auto"/>
                <w:left w:val="none" w:sz="0" w:space="0" w:color="auto"/>
                <w:bottom w:val="none" w:sz="0" w:space="0" w:color="auto"/>
                <w:right w:val="none" w:sz="0" w:space="0" w:color="auto"/>
              </w:divBdr>
              <w:divsChild>
                <w:div w:id="11378367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59851524">
      <w:bodyDiv w:val="1"/>
      <w:marLeft w:val="0"/>
      <w:marRight w:val="0"/>
      <w:marTop w:val="0"/>
      <w:marBottom w:val="0"/>
      <w:divBdr>
        <w:top w:val="none" w:sz="0" w:space="0" w:color="auto"/>
        <w:left w:val="none" w:sz="0" w:space="0" w:color="auto"/>
        <w:bottom w:val="none" w:sz="0" w:space="0" w:color="auto"/>
        <w:right w:val="none" w:sz="0" w:space="0" w:color="auto"/>
      </w:divBdr>
      <w:divsChild>
        <w:div w:id="1584801009">
          <w:marLeft w:val="0"/>
          <w:marRight w:val="0"/>
          <w:marTop w:val="60"/>
          <w:marBottom w:val="0"/>
          <w:divBdr>
            <w:top w:val="none" w:sz="0" w:space="0" w:color="auto"/>
            <w:left w:val="none" w:sz="0" w:space="0" w:color="auto"/>
            <w:bottom w:val="none" w:sz="0" w:space="0" w:color="auto"/>
            <w:right w:val="none" w:sz="0" w:space="0" w:color="auto"/>
          </w:divBdr>
        </w:div>
        <w:div w:id="883757918">
          <w:marLeft w:val="0"/>
          <w:marRight w:val="0"/>
          <w:marTop w:val="60"/>
          <w:marBottom w:val="0"/>
          <w:divBdr>
            <w:top w:val="none" w:sz="0" w:space="0" w:color="auto"/>
            <w:left w:val="none" w:sz="0" w:space="0" w:color="auto"/>
            <w:bottom w:val="none" w:sz="0" w:space="0" w:color="auto"/>
            <w:right w:val="none" w:sz="0" w:space="0" w:color="auto"/>
          </w:divBdr>
        </w:div>
        <w:div w:id="2027976418">
          <w:marLeft w:val="0"/>
          <w:marRight w:val="0"/>
          <w:marTop w:val="60"/>
          <w:marBottom w:val="0"/>
          <w:divBdr>
            <w:top w:val="none" w:sz="0" w:space="0" w:color="auto"/>
            <w:left w:val="none" w:sz="0" w:space="0" w:color="auto"/>
            <w:bottom w:val="none" w:sz="0" w:space="0" w:color="auto"/>
            <w:right w:val="none" w:sz="0" w:space="0" w:color="auto"/>
          </w:divBdr>
        </w:div>
        <w:div w:id="1767268655">
          <w:marLeft w:val="0"/>
          <w:marRight w:val="0"/>
          <w:marTop w:val="60"/>
          <w:marBottom w:val="0"/>
          <w:divBdr>
            <w:top w:val="none" w:sz="0" w:space="0" w:color="auto"/>
            <w:left w:val="none" w:sz="0" w:space="0" w:color="auto"/>
            <w:bottom w:val="none" w:sz="0" w:space="0" w:color="auto"/>
            <w:right w:val="none" w:sz="0" w:space="0" w:color="auto"/>
          </w:divBdr>
        </w:div>
        <w:div w:id="1869247156">
          <w:marLeft w:val="0"/>
          <w:marRight w:val="0"/>
          <w:marTop w:val="60"/>
          <w:marBottom w:val="0"/>
          <w:divBdr>
            <w:top w:val="none" w:sz="0" w:space="0" w:color="auto"/>
            <w:left w:val="none" w:sz="0" w:space="0" w:color="auto"/>
            <w:bottom w:val="none" w:sz="0" w:space="0" w:color="auto"/>
            <w:right w:val="none" w:sz="0" w:space="0" w:color="auto"/>
          </w:divBdr>
        </w:div>
        <w:div w:id="115683235">
          <w:marLeft w:val="0"/>
          <w:marRight w:val="0"/>
          <w:marTop w:val="60"/>
          <w:marBottom w:val="0"/>
          <w:divBdr>
            <w:top w:val="none" w:sz="0" w:space="0" w:color="auto"/>
            <w:left w:val="none" w:sz="0" w:space="0" w:color="auto"/>
            <w:bottom w:val="none" w:sz="0" w:space="0" w:color="auto"/>
            <w:right w:val="none" w:sz="0" w:space="0" w:color="auto"/>
          </w:divBdr>
        </w:div>
        <w:div w:id="680549701">
          <w:marLeft w:val="0"/>
          <w:marRight w:val="0"/>
          <w:marTop w:val="60"/>
          <w:marBottom w:val="0"/>
          <w:divBdr>
            <w:top w:val="none" w:sz="0" w:space="0" w:color="auto"/>
            <w:left w:val="none" w:sz="0" w:space="0" w:color="auto"/>
            <w:bottom w:val="none" w:sz="0" w:space="0" w:color="auto"/>
            <w:right w:val="none" w:sz="0" w:space="0" w:color="auto"/>
          </w:divBdr>
        </w:div>
        <w:div w:id="1309936439">
          <w:marLeft w:val="0"/>
          <w:marRight w:val="0"/>
          <w:marTop w:val="60"/>
          <w:marBottom w:val="0"/>
          <w:divBdr>
            <w:top w:val="none" w:sz="0" w:space="0" w:color="auto"/>
            <w:left w:val="none" w:sz="0" w:space="0" w:color="auto"/>
            <w:bottom w:val="none" w:sz="0" w:space="0" w:color="auto"/>
            <w:right w:val="none" w:sz="0" w:space="0" w:color="auto"/>
          </w:divBdr>
        </w:div>
        <w:div w:id="1506746021">
          <w:marLeft w:val="0"/>
          <w:marRight w:val="0"/>
          <w:marTop w:val="60"/>
          <w:marBottom w:val="0"/>
          <w:divBdr>
            <w:top w:val="none" w:sz="0" w:space="0" w:color="auto"/>
            <w:left w:val="none" w:sz="0" w:space="0" w:color="auto"/>
            <w:bottom w:val="none" w:sz="0" w:space="0" w:color="auto"/>
            <w:right w:val="none" w:sz="0" w:space="0" w:color="auto"/>
          </w:divBdr>
        </w:div>
        <w:div w:id="859471085">
          <w:marLeft w:val="0"/>
          <w:marRight w:val="0"/>
          <w:marTop w:val="60"/>
          <w:marBottom w:val="0"/>
          <w:divBdr>
            <w:top w:val="none" w:sz="0" w:space="0" w:color="auto"/>
            <w:left w:val="none" w:sz="0" w:space="0" w:color="auto"/>
            <w:bottom w:val="none" w:sz="0" w:space="0" w:color="auto"/>
            <w:right w:val="none" w:sz="0" w:space="0" w:color="auto"/>
          </w:divBdr>
        </w:div>
        <w:div w:id="811216675">
          <w:marLeft w:val="0"/>
          <w:marRight w:val="0"/>
          <w:marTop w:val="60"/>
          <w:marBottom w:val="0"/>
          <w:divBdr>
            <w:top w:val="none" w:sz="0" w:space="0" w:color="auto"/>
            <w:left w:val="none" w:sz="0" w:space="0" w:color="auto"/>
            <w:bottom w:val="none" w:sz="0" w:space="0" w:color="auto"/>
            <w:right w:val="none" w:sz="0" w:space="0" w:color="auto"/>
          </w:divBdr>
        </w:div>
        <w:div w:id="1625189930">
          <w:marLeft w:val="0"/>
          <w:marRight w:val="0"/>
          <w:marTop w:val="60"/>
          <w:marBottom w:val="0"/>
          <w:divBdr>
            <w:top w:val="none" w:sz="0" w:space="0" w:color="auto"/>
            <w:left w:val="none" w:sz="0" w:space="0" w:color="auto"/>
            <w:bottom w:val="none" w:sz="0" w:space="0" w:color="auto"/>
            <w:right w:val="none" w:sz="0" w:space="0" w:color="auto"/>
          </w:divBdr>
        </w:div>
        <w:div w:id="1889106742">
          <w:marLeft w:val="0"/>
          <w:marRight w:val="0"/>
          <w:marTop w:val="60"/>
          <w:marBottom w:val="0"/>
          <w:divBdr>
            <w:top w:val="none" w:sz="0" w:space="0" w:color="auto"/>
            <w:left w:val="none" w:sz="0" w:space="0" w:color="auto"/>
            <w:bottom w:val="none" w:sz="0" w:space="0" w:color="auto"/>
            <w:right w:val="none" w:sz="0" w:space="0" w:color="auto"/>
          </w:divBdr>
        </w:div>
        <w:div w:id="1749763270">
          <w:marLeft w:val="0"/>
          <w:marRight w:val="0"/>
          <w:marTop w:val="60"/>
          <w:marBottom w:val="0"/>
          <w:divBdr>
            <w:top w:val="none" w:sz="0" w:space="0" w:color="auto"/>
            <w:left w:val="none" w:sz="0" w:space="0" w:color="auto"/>
            <w:bottom w:val="none" w:sz="0" w:space="0" w:color="auto"/>
            <w:right w:val="none" w:sz="0" w:space="0" w:color="auto"/>
          </w:divBdr>
        </w:div>
      </w:divsChild>
    </w:div>
    <w:div w:id="1930040448">
      <w:bodyDiv w:val="1"/>
      <w:marLeft w:val="0"/>
      <w:marRight w:val="0"/>
      <w:marTop w:val="0"/>
      <w:marBottom w:val="0"/>
      <w:divBdr>
        <w:top w:val="none" w:sz="0" w:space="0" w:color="auto"/>
        <w:left w:val="none" w:sz="0" w:space="0" w:color="auto"/>
        <w:bottom w:val="none" w:sz="0" w:space="0" w:color="auto"/>
        <w:right w:val="none" w:sz="0" w:space="0" w:color="auto"/>
      </w:divBdr>
    </w:div>
    <w:div w:id="1932077606">
      <w:bodyDiv w:val="1"/>
      <w:marLeft w:val="0"/>
      <w:marRight w:val="0"/>
      <w:marTop w:val="0"/>
      <w:marBottom w:val="0"/>
      <w:divBdr>
        <w:top w:val="none" w:sz="0" w:space="0" w:color="auto"/>
        <w:left w:val="none" w:sz="0" w:space="0" w:color="auto"/>
        <w:bottom w:val="none" w:sz="0" w:space="0" w:color="auto"/>
        <w:right w:val="none" w:sz="0" w:space="0" w:color="auto"/>
      </w:divBdr>
    </w:div>
    <w:div w:id="1952349187">
      <w:bodyDiv w:val="1"/>
      <w:marLeft w:val="0"/>
      <w:marRight w:val="0"/>
      <w:marTop w:val="0"/>
      <w:marBottom w:val="0"/>
      <w:divBdr>
        <w:top w:val="none" w:sz="0" w:space="0" w:color="auto"/>
        <w:left w:val="none" w:sz="0" w:space="0" w:color="auto"/>
        <w:bottom w:val="none" w:sz="0" w:space="0" w:color="auto"/>
        <w:right w:val="none" w:sz="0" w:space="0" w:color="auto"/>
      </w:divBdr>
    </w:div>
    <w:div w:id="2016104196">
      <w:bodyDiv w:val="1"/>
      <w:marLeft w:val="0"/>
      <w:marRight w:val="0"/>
      <w:marTop w:val="0"/>
      <w:marBottom w:val="0"/>
      <w:divBdr>
        <w:top w:val="none" w:sz="0" w:space="0" w:color="auto"/>
        <w:left w:val="none" w:sz="0" w:space="0" w:color="auto"/>
        <w:bottom w:val="none" w:sz="0" w:space="0" w:color="auto"/>
        <w:right w:val="none" w:sz="0" w:space="0" w:color="auto"/>
      </w:divBdr>
    </w:div>
    <w:div w:id="205580664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&#65279;<?xml version="1.0" encoding="utf-8"?><Relationships xmlns="http://schemas.openxmlformats.org/package/2006/relationships"><Relationship Type="http://schemas.openxmlformats.org/officeDocument/2006/relationships/header" Target="header3.xml" Id="rId13" /><Relationship Type="http://schemas.openxmlformats.org/officeDocument/2006/relationships/hyperlink" Target="https://www.redalyc.org/articulo.oa?id=372062853003" TargetMode="External" Id="rId26" /><Relationship Type="http://schemas.openxmlformats.org/officeDocument/2006/relationships/hyperlink" Target="https://www.redalyc.org/articulo.oa?id=21349352006" TargetMode="External" Id="rId21" /><Relationship Type="http://schemas.openxmlformats.org/officeDocument/2006/relationships/hyperlink" Target="https://preprints.scielo.org/index.php/scielo/preprint/view/368" TargetMode="External" Id="rId34" /><Relationship Type="http://schemas.openxmlformats.org/officeDocument/2006/relationships/header" Target="header4.xml" Id="rId55" /><Relationship Type="http://schemas.openxmlformats.org/officeDocument/2006/relationships/settings" Target="settings.xml" Id="rId7" /><Relationship Type="http://schemas.openxmlformats.org/officeDocument/2006/relationships/customXml" Target="../customXml/item2.xml" Id="rId2" /><Relationship Type="http://schemas.openxmlformats.org/officeDocument/2006/relationships/hyperlink" Target="https://ccs.org.co/medidas-de-proteccion-de-seguridad-y-salud-para-trabajo-en-casa/" TargetMode="External" Id="rId29" /><Relationship Type="http://schemas.openxmlformats.org/officeDocument/2006/relationships/header" Target="header1.xml" Id="rId11" /><Relationship Type="http://schemas.openxmlformats.org/officeDocument/2006/relationships/hyperlink" Target="https://www.uca.ac.cr/wp-content/uploads/2017/10/Investigacion.pdf" TargetMode="External" Id="rId24" /><Relationship Type="http://schemas.openxmlformats.org/officeDocument/2006/relationships/hyperlink" Target="https://www.paho.org/es/documentos/covid-19-intervenciones-recomendadas-salud-mental-apoyo-psicosocial-smaps-duran" TargetMode="External" Id="rId32" /><Relationship Type="http://schemas.openxmlformats.org/officeDocument/2006/relationships/hyperlink" Target="http://vocabularies.unesco.org/browser/thesaurus/en/" TargetMode="External" Id="rId37" /><Relationship Type="http://schemas.openxmlformats.org/officeDocument/2006/relationships/fontTable" Target="fontTable.xml" Id="rId58" /><Relationship Type="http://schemas.openxmlformats.org/officeDocument/2006/relationships/numbering" Target="numbering.xml" Id="rId5" /><Relationship Type="http://schemas.openxmlformats.org/officeDocument/2006/relationships/customXml" Target="../customXml/item4.xml" Id="rId4" /><Relationship Type="http://schemas.openxmlformats.org/officeDocument/2006/relationships/footnotes" Target="footnotes.xml" Id="rId9" /><Relationship Type="http://schemas.openxmlformats.org/officeDocument/2006/relationships/hyperlink" Target="https://www.ub.edu/web/ub/ca/menu_eines/noticies/docs/Consecuencias_psicologicas_COVID-19.pdf" TargetMode="External" Id="rId22" /><Relationship Type="http://schemas.openxmlformats.org/officeDocument/2006/relationships/hyperlink" Target="https://revistabiomedica.org/index.php/biomedica/article/view/4333/4240" TargetMode="External" Id="rId27" /><Relationship Type="http://schemas.openxmlformats.org/officeDocument/2006/relationships/hyperlink" Target="https://www.redalyc.org/articulo.oa?id=139046451001" TargetMode="External" Id="rId30" /><Relationship Type="http://schemas.openxmlformats.org/officeDocument/2006/relationships/hyperlink" Target="https://psycnet.apa.org/doiLanding?doi=10.1037%2Fdrm0000146" TargetMode="External" Id="rId35" /><Relationship Type="http://schemas.openxmlformats.org/officeDocument/2006/relationships/hyperlink" Target="https://forms.gle/n65LCd5sMoY5DqAk9" TargetMode="External" Id="rId48" /><Relationship Type="http://schemas.openxmlformats.org/officeDocument/2006/relationships/header" Target="header5.xml" Id="rId56" /><Relationship Type="http://schemas.openxmlformats.org/officeDocument/2006/relationships/webSettings" Target="webSettings.xml" Id="rId8" /><Relationship Type="http://schemas.openxmlformats.org/officeDocument/2006/relationships/customXml" Target="../customXml/item3.xml" Id="rId3" /><Relationship Type="http://schemas.openxmlformats.org/officeDocument/2006/relationships/header" Target="header2.xml" Id="rId12" /><Relationship Type="http://schemas.openxmlformats.org/officeDocument/2006/relationships/hyperlink" Target="https://www.researchgate.net/publication/341950249_Emociones_preocupaciones_y_reflexiones_frente_a_la_pandemia_del_COVID-19_en_Argentina" TargetMode="External" Id="rId25" /><Relationship Type="http://schemas.openxmlformats.org/officeDocument/2006/relationships/hyperlink" Target="https://www.minsalud.gov.co/Normatividad_Nuevo/Resoluci%C3%B3n%20No.%200385%20de%202020.pdf" TargetMode="External" Id="rId33" /><Relationship Type="http://schemas.openxmlformats.org/officeDocument/2006/relationships/theme" Target="theme/theme1.xml" Id="rId59" /><Relationship Type="http://schemas.openxmlformats.org/officeDocument/2006/relationships/customXml" Target="../customXml/item1.xml" Id="rId1" /><Relationship Type="http://schemas.openxmlformats.org/officeDocument/2006/relationships/styles" Target="styles.xml" Id="rId6" /><Relationship Type="http://schemas.openxmlformats.org/officeDocument/2006/relationships/hyperlink" Target="https://repository.eafit.edu.co/handle/10784/17393" TargetMode="External" Id="rId23" /><Relationship Type="http://schemas.openxmlformats.org/officeDocument/2006/relationships/hyperlink" Target="https://www.researchgate.net/publication/344035900_Impacto_de_las_medidas_de_prevencion_contra_el_contagio_por_SARS-CoV-2_en_el_Caribe_Impact_of_SARS-CoV-2_prevention_measures_in_the_Caribbean" TargetMode="External" Id="rId28" /><Relationship Type="http://schemas.openxmlformats.org/officeDocument/2006/relationships/hyperlink" Target="https://www.eltiempo.com/salud/salud-mental-durante-la-pandemia-en-colombia-trastornos-que-han-revelado-los-estudios-526000" TargetMode="External" Id="rId36" /><Relationship Type="http://schemas.openxmlformats.org/officeDocument/2006/relationships/header" Target="header6.xml" Id="rId57" /><Relationship Type="http://schemas.openxmlformats.org/officeDocument/2006/relationships/endnotes" Target="endnotes.xml" Id="rId10" /><Relationship Type="http://schemas.openxmlformats.org/officeDocument/2006/relationships/hyperlink" Target="https://www.who.int/es/emergencies/diseases/novel-coronavirus-2019/advice-for-public/q-a-coronaviruses" TargetMode="External" Id="rId31" /><Relationship Type="http://schemas.openxmlformats.org/officeDocument/2006/relationships/image" Target="/media/image14.png" Id="Rc46015aaacc441ab" /><Relationship Type="http://schemas.openxmlformats.org/officeDocument/2006/relationships/image" Target="/media/image15.png" Id="Ref65446782fb49e3" /><Relationship Type="http://schemas.openxmlformats.org/officeDocument/2006/relationships/image" Target="/media/image16.png" Id="Rcfa484ac52024fb3" /><Relationship Type="http://schemas.openxmlformats.org/officeDocument/2006/relationships/image" Target="/media/image17.png" Id="Rae0daa6fb14b47c2" /><Relationship Type="http://schemas.openxmlformats.org/officeDocument/2006/relationships/image" Target="/media/image18.png" Id="Rf82a609d3074421a" /><Relationship Type="http://schemas.openxmlformats.org/officeDocument/2006/relationships/image" Target="/media/image19.png" Id="R61c115909bd84c08" /><Relationship Type="http://schemas.openxmlformats.org/officeDocument/2006/relationships/image" Target="/media/image1a.png" Id="R000577e373904cfc" /><Relationship Type="http://schemas.openxmlformats.org/officeDocument/2006/relationships/image" Target="/media/image7.jpg" Id="R83b471af40974cf5" /><Relationship Type="http://schemas.openxmlformats.org/officeDocument/2006/relationships/image" Target="/media/image1b.png" Id="Rb21c1577d63e4d2f" /><Relationship Type="http://schemas.openxmlformats.org/officeDocument/2006/relationships/image" Target="/media/image1c.png" Id="R29af37a14d4343e3" /><Relationship Type="http://schemas.openxmlformats.org/officeDocument/2006/relationships/image" Target="/media/image1d.png" Id="R36375397c0f44246" /><Relationship Type="http://schemas.openxmlformats.org/officeDocument/2006/relationships/image" Target="/media/image1e.png" Id="Rf5cab6a8c4f64f05" /><Relationship Type="http://schemas.openxmlformats.org/officeDocument/2006/relationships/image" Target="/media/image1f.png" Id="R0e04271a75844aea" /><Relationship Type="http://schemas.openxmlformats.org/officeDocument/2006/relationships/image" Target="/media/image20.png" Id="R3c12642a61f847b2" /><Relationship Type="http://schemas.openxmlformats.org/officeDocument/2006/relationships/image" Target="/media/image21.png" Id="Rb042cea54d99454f" /><Relationship Type="http://schemas.openxmlformats.org/officeDocument/2006/relationships/image" Target="/media/image22.png" Id="Rb71aa73a81114a13" /><Relationship Type="http://schemas.openxmlformats.org/officeDocument/2006/relationships/image" Target="/media/image23.png" Id="Rd42777b7c6d54769" /><Relationship Type="http://schemas.openxmlformats.org/officeDocument/2006/relationships/image" Target="/media/image24.png" Id="R13c5e3823c704d49" /><Relationship Type="http://schemas.openxmlformats.org/officeDocument/2006/relationships/image" Target="/media/image25.png" Id="R719fb27af61943ba" /><Relationship Type="http://schemas.openxmlformats.org/officeDocument/2006/relationships/image" Target="/media/image8.jpg" Id="R5326f78ef5a84fff" /><Relationship Type="http://schemas.openxmlformats.org/officeDocument/2006/relationships/image" Target="/media/image9.jpg" Id="R5b2570fa339c4dd8" /><Relationship Type="http://schemas.openxmlformats.org/officeDocument/2006/relationships/image" Target="/media/imagea.jpg" Id="Rc1dc403ca84e457b" /><Relationship Type="http://schemas.openxmlformats.org/officeDocument/2006/relationships/image" Target="/media/image26.png" Id="R304001175c034229" /></Relationships>
</file>

<file path=word/_rels/header3.xml.rels>&#65279;<?xml version="1.0" encoding="utf-8"?><Relationships xmlns="http://schemas.openxmlformats.org/package/2006/relationships"><Relationship Type="http://schemas.openxmlformats.org/officeDocument/2006/relationships/image" Target="/media/image6.jpg" Id="R13ca90d3dfde4433" /></Relationships>
</file>

<file path=word/_rels/header6.xml.rels>&#65279;<?xml version="1.0" encoding="utf-8"?><Relationships xmlns="http://schemas.openxmlformats.org/package/2006/relationships"><Relationship Type="http://schemas.openxmlformats.org/officeDocument/2006/relationships/image" Target="/media/imageb.jpg" Id="Rc5751c06b8024a33" /></Relationships>
</file>

<file path=word/theme/theme1.xml><?xml version="1.0" encoding="utf-8"?>
<a:theme xmlns:a="http://schemas.openxmlformats.org/drawingml/2006/main" name="Tema d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F7847EE44716254B8AF23B396F383040" ma:contentTypeVersion="4" ma:contentTypeDescription="Crear nuevo documento." ma:contentTypeScope="" ma:versionID="d5fc1dab8ca5315cce2fab77b6b525c9">
  <xsd:schema xmlns:xsd="http://www.w3.org/2001/XMLSchema" xmlns:xs="http://www.w3.org/2001/XMLSchema" xmlns:p="http://schemas.microsoft.com/office/2006/metadata/properties" xmlns:ns2="e4f3b005-cc51-49bd-915d-a32f31931c76" targetNamespace="http://schemas.microsoft.com/office/2006/metadata/properties" ma:root="true" ma:fieldsID="69f334ff653dce82254b2235b6670257" ns2:_="">
    <xsd:import namespace="e4f3b005-cc51-49bd-915d-a32f31931c76"/>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f3b005-cc51-49bd-915d-a32f31931c7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b:Source>
    <b:Tag>Uni20</b:Tag>
    <b:SourceType>ArticleInAPeriodical</b:SourceType>
    <b:Guid>{FE13CC58-6197-44F8-AC38-F58CD6013E70}</b:Guid>
    <b:Title>Los problemas de salud mental que ya está dejando ver la pandemia </b:Title>
    <b:Year>2020</b:Year>
    <b:Month>Agosto</b:Month>
    <b:Day>13</b:Day>
    <b:Author>
      <b:Author>
        <b:NameList>
          <b:Person>
            <b:Last>Salud</b:Last>
            <b:First>Unidad</b:First>
            <b:Middle>de</b:Middle>
          </b:Person>
        </b:NameList>
      </b:Author>
    </b:Author>
    <b:PeriodicalTitle>El Tiempo</b:PeriodicalTitle>
    <b:RefOrder>4</b:RefOrder>
  </b:Source>
  <b:Source>
    <b:Tag>Jes182</b:Tag>
    <b:SourceType>JournalArticle</b:SourceType>
    <b:Guid>{F432B16B-F290-4C20-8B16-9896DF9DBDDD}</b:Guid>
    <b:Title>La calidad de vida laboral y el estudio del recurso humano: una reflexión sobre su relación con las variables organizacionales</b:Title>
    <b:Year>2018</b:Year>
    <b:Author>
      <b:Author>
        <b:NameList>
          <b:Person>
            <b:Last>Velazco</b:Last>
            <b:First>Jessica</b:First>
            <b:Middle>Esther Cruz</b:Middle>
          </b:Person>
        </b:NameList>
      </b:Author>
    </b:Author>
    <b:JournalName>Pensamiento &amp; Gestión </b:JournalName>
    <b:Pages>60-62</b:Pages>
    <b:RefOrder>5</b:RefOrder>
  </b:Source>
  <b:Source>
    <b:Tag>Dan16</b:Tag>
    <b:SourceType>JournalArticle</b:SourceType>
    <b:Guid>{01424238-2F95-47F3-9A04-1032D55B8ABA}</b:Guid>
    <b:Title>Perfil cognitivo y prevalencia de depresión, desesperanza y riesgo suicida en jóvenes vinculados al primer nivel de formación en una escuela militar colombiana</b:Title>
    <b:Year>2016</b:Year>
    <b:Author>
      <b:Author>
        <b:NameList>
          <b:Person>
            <b:Last>Daniella Abello</b:Last>
            <b:First>Eileen</b:First>
            <b:Middle>García, Paola García, Laura Márquez, Janivys Niebles, Diana Pérez</b:Middle>
          </b:Person>
        </b:NameList>
      </b:Author>
    </b:Author>
    <b:JournalName>Psicología desde el Caribe </b:JournalName>
    <b:Pages>299-311</b:Pages>
    <b:RefOrder>6</b:RefOrder>
  </b:Source>
  <b:Source>
    <b:Tag>Van16</b:Tag>
    <b:SourceType>Book</b:SourceType>
    <b:Guid>{E9E42F26-BEF2-4246-AC76-1C528FDC41BD}</b:Guid>
    <b:Author>
      <b:Author>
        <b:NameList>
          <b:Person>
            <b:Last>García</b:Last>
            <b:First>Vanessa</b:First>
            <b:Middle>Viqueira</b:Middle>
          </b:Person>
        </b:NameList>
      </b:Author>
    </b:Author>
    <b:Title>Aplicación de conceptos básicos de la teoría de género y del lenguaje no sexista</b:Title>
    <b:Year>2016</b:Year>
    <b:City>Madrid</b:City>
    <b:Publisher>Paraninfo</b:Publisher>
    <b:RefOrder>7</b:RefOrder>
  </b:Source>
  <b:Source>
    <b:Tag>Bra19</b:Tag>
    <b:SourceType>Book</b:SourceType>
    <b:Guid>{A3F7BF49-7AE6-42C7-B562-8914F261A017}</b:Guid>
    <b:Title>Conceptos básicos de Psicología comunitaria desde la acción comunitaria al cambio social</b:Title>
    <b:Year>2019</b:Year>
    <b:Author>
      <b:Author>
        <b:NameList>
          <b:Person>
            <b:Last>Bravo</b:Last>
            <b:First>Javier</b:First>
          </b:Person>
        </b:NameList>
      </b:Author>
    </b:Author>
    <b:City>Santiago - Chile</b:City>
    <b:Publisher>Universidad San Sebastian </b:Publisher>
    <b:RefOrder>8</b:RefOrder>
  </b:Source>
  <b:Source>
    <b:Tag>Vil16</b:Tag>
    <b:SourceType>InternetSite</b:SourceType>
    <b:Guid>{8324B3B5-00A9-46F7-9F33-5E54AEA1FFA8}</b:Guid>
    <b:Year>2016</b:Year>
    <b:Month>Mayo - Junio</b:Month>
    <b:Day>30 - 3</b:Day>
    <b:URL>https://upcommons.upc.edu/bitstream/handle/2117/106811/1_06_Citlalli%20Calderon_ABS.pdf</b:URL>
    <b:Author>
      <b:Author>
        <b:NameList>
          <b:Person>
            <b:Last>Villegas</b:Last>
            <b:First>Citlalli</b:First>
            <b:Middle>Elizabeth Calderón</b:Middle>
          </b:Person>
        </b:NameList>
      </b:Author>
    </b:Author>
    <b:RefOrder>9</b:RefOrder>
  </b:Source>
  <b:Source>
    <b:Tag>UNE20</b:Tag>
    <b:SourceType>DocumentFromInternetSite</b:SourceType>
    <b:Guid>{0F5242CF-5F13-4342-932A-4A4828165CF1}</b:Guid>
    <b:Author>
      <b:Author>
        <b:Corporate>UNESCO</b:Corporate>
      </b:Author>
    </b:Author>
    <b:Title>Tesauro de la UNESCO</b:Title>
    <b:InternetSiteTitle>Tesauro de la UNESCO </b:InternetSiteTitle>
    <b:Year>2020</b:Year>
    <b:Month>09</b:Month>
    <b:Day>01</b:Day>
    <b:URL>http://vocabularies.unesco.org/browser/thesaurus/es/page/concept3505</b:URL>
    <b:RefOrder>10</b:RefOrder>
  </b:Source>
  <b:Source>
    <b:Tag>UNE19</b:Tag>
    <b:SourceType>DocumentFromInternetSite</b:SourceType>
    <b:Guid>{BF3680FB-B048-44D0-8ECB-8653E8AEE6B4}</b:Guid>
    <b:Author>
      <b:Author>
        <b:Corporate>UNESCO</b:Corporate>
      </b:Author>
    </b:Author>
    <b:Title>Tesauro de la UNESCO</b:Title>
    <b:InternetSiteTitle>Tesauro de la UNESCO</b:InternetSiteTitle>
    <b:Year>2019</b:Year>
    <b:Month>12</b:Month>
    <b:Day>21</b:Day>
    <b:URL>http://vocabularies.unesco.org/browser/thesaurus/es/page/concept1169</b:URL>
    <b:RefOrder>11</b:RefOrder>
  </b:Source>
  <b:Source>
    <b:Tag>Org20</b:Tag>
    <b:SourceType>DocumentFromInternetSite</b:SourceType>
    <b:Guid>{74C34CAE-3801-4736-853D-E6B42DC86A91}</b:Guid>
    <b:Author>
      <b:Author>
        <b:Corporate>Organización Panamericana de la Salud </b:Corporate>
      </b:Author>
    </b:Author>
    <b:Title>OPS</b:Title>
    <b:InternetSiteTitle>OPS </b:InternetSiteTitle>
    <b:Year>2020</b:Year>
    <b:Month>09</b:Month>
    <b:Day>11</b:Day>
    <b:URL>https://www.paho.org/es/noticias/11-9-2020-directora-ops-cita-acciones-necesarias-para-combatir-impacto-pandemia-covid-19</b:URL>
    <b:RefOrder>12</b:RefOrder>
  </b:Source>
  <b:Source>
    <b:Tag>Jes183</b:Tag>
    <b:SourceType>DocumentFromInternetSite</b:SourceType>
    <b:Guid>{87C5C886-1F3A-4F2C-88BB-112D37530B43}</b:Guid>
    <b:Author>
      <b:Author>
        <b:NameList>
          <b:Person>
            <b:Last>Velazco</b:Last>
            <b:First>Jessica</b:First>
            <b:Middle>Esther Cruz</b:Middle>
          </b:Person>
        </b:NameList>
      </b:Author>
    </b:Author>
    <b:Year>2018</b:Year>
    <b:Month>05</b:Month>
    <b:Day>29</b:Day>
    <b:URL>file:///C:/Users/aleman/Downloads/10617-214421445169-1-PB.pdf</b:URL>
    <b:RefOrder>1</b:RefOrder>
  </b:Source>
  <b:Source>
    <b:Tag>Viv16</b:Tag>
    <b:SourceType>DocumentFromInternetSite</b:SourceType>
    <b:Guid>{74298E37-3EC2-4607-BE69-0C01E5887860}</b:Guid>
    <b:Author>
      <b:Author>
        <b:NameList>
          <b:Person>
            <b:Last>Viviola Gómez</b:Last>
            <b:First>Sebastián</b:First>
            <b:Middle>Segura Camacho, Diego Castrillón, Lyria Esperanza Perilla</b:Middle>
          </b:Person>
        </b:NameList>
      </b:Author>
    </b:Author>
    <b:Title>SciELO</b:Title>
    <b:Year>2016</b:Year>
    <b:Month>Mayo</b:Month>
    <b:Day>25</b:Day>
    <b:URL>http://www.scielo.org.co/scielo.php?pid=S0123-91552016000200010&amp;script=sci_arttext&amp;tlng=es</b:URL>
    <b:RefOrder>13</b:RefOrder>
  </b:Source>
  <b:Source>
    <b:Tag>MarcadorDePosición5</b:Tag>
    <b:SourceType>DocumentFromInternetSite</b:SourceType>
    <b:Guid>{6FAEF80E-66B9-47C5-985F-AD1BFB49CC1E}</b:Guid>
    <b:Year>2019</b:Year>
    <b:Author>
      <b:Author>
        <b:NameList>
          <b:Person>
            <b:Last>Bravo</b:Last>
            <b:First>Javier</b:First>
          </b:Person>
        </b:NameList>
      </b:Author>
    </b:Author>
    <b:City>Santiago - Chile</b:City>
    <b:Publisher>Universidad San Sebastian</b:Publisher>
    <b:URL>https://www.uss.cl/wp-content/uploads/2016/03/MATERIAL_DOCENTE_55.pdf</b:URL>
    <b:RefOrder>14</b:RefOrder>
  </b:Source>
  <b:Source>
    <b:Tag>Nek20</b:Tag>
    <b:SourceType>Report</b:SourceType>
    <b:Guid>{B3840738-DFCF-47C4-9640-DB6CD728C41C}</b:Guid>
    <b:Title>Las consecuencias psicológicas de la COVID-19 y el confinamiento</b:Title>
    <b:Year>2020</b:Year>
    <b:Author>
      <b:Author>
        <b:NameList>
          <b:Person>
            <b:Last>Nekane Balluerka</b:Last>
            <b:First>Lasa</b:First>
          </b:Person>
        </b:NameList>
      </b:Author>
    </b:Author>
    <b:Publisher>Euskal Herriko</b:Publisher>
    <b:City>Vasco</b:City>
    <b:RefOrder>15</b:RefOrder>
  </b:Source>
  <b:Source>
    <b:Tag>MarcadorDePosición1</b:Tag>
    <b:SourceType>Report</b:SourceType>
    <b:Guid>{16167315-8F50-4EF8-A1E4-31FD6DD79322}</b:Guid>
    <b:Title>Las consecuencias psicológicas de la COVID-19 y el confinamiento</b:Title>
    <b:Year>2020</b:Year>
    <b:Author>
      <b:Author>
        <b:NameList>
          <b:Person>
            <b:Last>Lasa</b:Last>
            <b:First>N.</b:First>
          </b:Person>
        </b:NameList>
      </b:Author>
    </b:Author>
    <b:Publisher>Euskal Herriko</b:Publisher>
    <b:City>Vasco</b:City>
    <b:ThesisType>Investigación</b:ThesisType>
    <b:URL>https://www.ub.edu/web/ub/ca/menu_eines/noticies/docs/Consecuencias_psicologicas_COVID-19.pdf</b:URL>
    <b:RefOrder>16</b:RefOrder>
  </b:Source>
  <b:Source>
    <b:Tag>Món15</b:Tag>
    <b:SourceType>DocumentFromInternetSite</b:SourceType>
    <b:Guid>{64F8002D-FA90-433F-9DEA-CCB2A3DB5A0F}</b:Guid>
    <b:Title>Calidad de vida laboral y la disposición al cambio organizacional en funcionarios de empresas de la ciudad de Bogotá-Colombia</b:Title>
    <b:Year>2015</b:Year>
    <b:Author>
      <b:Author>
        <b:Corporate>García y Forero</b:Corporate>
      </b:Author>
    </b:Author>
    <b:Month>Octubre</b:Month>
    <b:Day>19</b:Day>
    <b:InternetSiteTitle>ResearchGate</b:InternetSiteTitle>
    <b:URL>https://www.researchgate.net/publication/301247711_Calidad_de_vida_laboral_y_la_disposicion_al_cambio_organizacional_en_funcionarios_de_empresas_de_la_ciudad_de_Bogota-Colombia</b:URL>
    <b:RefOrder>17</b:RefOrder>
  </b:Source>
  <b:Source>
    <b:Tag>MarcadorDePosición2</b:Tag>
    <b:SourceType>DocumentFromInternetSite</b:SourceType>
    <b:Guid>{8423098C-9223-4C2B-941F-CDBCB0A71619}</b:Guid>
    <b:Title>La calidad de vida laboral y el estudio del recurso humano: una reflexión sobre su relación con las variables organizacionales</b:Title>
    <b:Year>2018</b:Year>
    <b:Author>
      <b:Author>
        <b:Corporate>Velazco</b:Corporate>
      </b:Author>
    </b:Author>
    <b:JournalName>Pensamiento &amp; Gestión</b:JournalName>
    <b:Pages>60-62</b:Pages>
    <b:URL>http://rcientificas.uninorte.edu.co/index.php/pensamiento/article/view/10617</b:URL>
    <b:RefOrder>18</b:RefOrder>
  </b:Source>
  <b:Source>
    <b:Tag>Tes201</b:Tag>
    <b:SourceType>DocumentFromInternetSite</b:SourceType>
    <b:Guid>{7E4BCB5B-D6A5-45FE-8D57-75EC06441335}</b:Guid>
    <b:Title>Tesauro de la UNESCO</b:Title>
    <b:Year>2020</b:Year>
    <b:Month>08</b:Month>
    <b:Day>17</b:Day>
    <b:URL>http://vocabularies.unesco.org/browser/thesaurus/es/page/concept17111</b:URL>
    <b:Author>
      <b:Author>
        <b:NameList>
          <b:Person>
            <b:Last>UNESCO</b:Last>
          </b:Person>
        </b:NameList>
      </b:Author>
    </b:Author>
    <b:RefOrder>2</b:RefOrder>
  </b:Source>
  <b:Source>
    <b:Tag>Dan161</b:Tag>
    <b:SourceType>DocumentFromInternetSite</b:SourceType>
    <b:Guid>{FC5F666A-4609-406B-B58F-AF4C7B936D28}</b:Guid>
    <b:Author>
      <b:Author>
        <b:Corporate>Abello, et al.</b:Corporate>
      </b:Author>
    </b:Author>
    <b:Year>2016</b:Year>
    <b:URL>http://www.scielo.org.co/pdf/psdc/v33n3/2011-7485-psdc-33-03-00299.pdf</b:URL>
    <b:Title>Perfil cognitivo y prevalencia de depresión,desesperanza y riesgo suicida en jóvenes vinculados al primer nivel de formación en una escuela militar colombiana</b:Title>
    <b:RefOrder>3</b:RefOrder>
  </b:Source>
  <b:Source>
    <b:Tag>MarcadorDePosición3</b:Tag>
    <b:SourceType>DocumentFromInternetSite</b:SourceType>
    <b:Guid>{ED33BE91-32F6-44D6-A955-AA664501DAEF}</b:Guid>
    <b:Author>
      <b:Author>
        <b:NameList>
          <b:Person>
            <b:Last>García</b:Last>
          </b:Person>
        </b:NameList>
      </b:Author>
    </b:Author>
    <b:Year>2016</b:Year>
    <b:City>Madrid</b:City>
    <b:Publisher>Paraninfo</b:Publisher>
    <b:URL>https://books.google.com.co/books?id=Lx_dDQAAQBAJ&amp;hl=es&amp;source=gbs_navlinks_s</b:URL>
    <b:Title>Aplicación de conceptos básicos de la teoría de género y del lenguaje no sexista</b:Title>
    <b:LCID>es-CO</b:LCID>
    <b:RefOrder>19</b:RefOrder>
  </b:Source>
  <b:Source>
    <b:Tag>MarcadorDePosición4</b:Tag>
    <b:SourceType>DocumentFromInternetSite</b:SourceType>
    <b:Guid>{FDB3A667-F913-4AB2-A4AC-1EFB51D3E299}</b:Guid>
    <b:Title>Revista Peruana de medicina experimental y salud pública</b:Title>
    <b:Year>2020</b:Year>
    <b:Author>
      <b:Author>
        <b:NameList>
          <b:Person>
            <b:Last>Victoria</b:Last>
          </b:Person>
        </b:NameList>
      </b:Author>
    </b:Author>
    <b:JournalName>Revista peruana de medicina experimental y salud pública</b:JournalName>
    <b:Month>04</b:Month>
    <b:Day>18</b:Day>
    <b:URL>https://rpmesp.ins.gob.pe/index.php/rpmesp/article/view/5419</b:URL>
    <b:RefOrder>20</b:RefOrder>
  </b:Source>
  <b:Source>
    <b:Tag>Jef20</b:Tag>
    <b:SourceType>JournalArticle</b:SourceType>
    <b:Guid>{B89CE8DA-8403-41BC-9E91-2006D95D7CF0}</b:Guid>
    <b:Title>Consideraciones sobre la salud mental en la pandemia de COVID-19</b:Title>
    <b:Year>2020</b:Year>
    <b:Author>
      <b:Author>
        <b:Corporate>Victoria</b:Corporate>
      </b:Author>
    </b:Author>
    <b:JournalName>Revista peruana de medicina experimental y salud pública</b:JournalName>
    <b:Pages>https://rpmesp.ins.gob.pe/index.php/rpmesp/article/view/5419</b:Pages>
    <b:RefOrder>21</b:RefOrder>
  </b:Source>
</b:Sources>
</file>

<file path=customXml/itemProps1.xml><?xml version="1.0" encoding="utf-8"?>
<ds:datastoreItem xmlns:ds="http://schemas.openxmlformats.org/officeDocument/2006/customXml" ds:itemID="{10B7EFA4-9D00-46D1-9357-D8FFF61A465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f3b005-cc51-49bd-915d-a32f31931c7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3A53302-5A12-4972-A2B5-F44A229F3FC8}">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4CC9974E-7E70-4B12-A07A-2C3B754C9D94}">
  <ds:schemaRefs>
    <ds:schemaRef ds:uri="http://schemas.microsoft.com/sharepoint/v3/contenttype/forms"/>
  </ds:schemaRefs>
</ds:datastoreItem>
</file>

<file path=customXml/itemProps4.xml><?xml version="1.0" encoding="utf-8"?>
<ds:datastoreItem xmlns:ds="http://schemas.openxmlformats.org/officeDocument/2006/customXml" ds:itemID="{BC4CDF18-855A-445A-8D46-BED1A9FDF2F1}">
  <ds:schemaRefs>
    <ds:schemaRef ds:uri="http://schemas.openxmlformats.org/officeDocument/2006/bibliography"/>
  </ds:schemaRefs>
</ds:datastoreItem>
</file>

<file path=docProps/app.xml><?xml version="1.0" encoding="utf-8"?>
<ap:Properties xmlns="http://schemas.openxmlformats.org/officeDocument/2006/extended-properties" xmlns:vt="http://schemas.openxmlformats.org/officeDocument/2006/docPropsVTypes" xmlns:ap="http://schemas.openxmlformats.org/officeDocument/2006/extended-properties">
  <ap:Template>Normal</ap:Template>
  <ap:Application>Microsoft Office Word</ap:Application>
  <ap:DocSecurity>0</ap:DocSecurity>
  <ap:ScaleCrop>false</ap:ScaleCrop>
  <ap:Company/>
  <ap:SharedDoc>false</ap:SharedDoc>
  <ap:HyperlinksChanged>false</ap:HyperlinksChanged>
  <ap:AppVersion>00.0001</ap:AppVersion>
  <ap:LinksUpToDate>false</ap:LinksUpToDate>
</ap:Properties>
</file>

<file path=docProps/core.xml><?xml version="1.0" encoding="utf-8"?>
<coreProperties xmlns:dc="http://purl.org/dc/elements/1.1/" xmlns:dcterms="http://purl.org/dc/terms/" xmlns:xsi="http://www.w3.org/2001/XMLSchema-instance" xmlns="http://schemas.openxmlformats.org/package/2006/metadata/core-properties">
  <dc:title/>
  <dc:subject/>
  <dc:creator/>
  <keywords/>
  <dc:description/>
  <lastModifiedBy>Yury Estefania Perdomo Jurado</lastModifiedBy>
  <revision>2</revision>
  <dcterms:created xsi:type="dcterms:W3CDTF">2020-12-06T17:38:00.0000000Z</dcterms:created>
  <dcterms:modified xsi:type="dcterms:W3CDTF">2020-12-23T21:39:54.1378115Z</dcterms:modified>
</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0x010100F7847EE44716254B8AF23B396F383040</vt:lpwstr>
  </property>
</Properties>
</file>