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1" r:id="rId2"/>
    <p:sldId id="712" r:id="rId3"/>
    <p:sldId id="713" r:id="rId4"/>
  </p:sldIdLst>
  <p:sldSz cx="9144000" cy="5143500" type="screen16x9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8F8F8"/>
    <a:srgbClr val="FFFFFF"/>
    <a:srgbClr val="00FF00"/>
    <a:srgbClr val="19194D"/>
    <a:srgbClr val="BDD63D"/>
    <a:srgbClr val="FF99FF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61" autoAdjust="0"/>
    <p:restoredTop sz="94737" autoAdjust="0"/>
  </p:normalViewPr>
  <p:slideViewPr>
    <p:cSldViewPr>
      <p:cViewPr>
        <p:scale>
          <a:sx n="70" d="100"/>
          <a:sy n="70" d="100"/>
        </p:scale>
        <p:origin x="-420" y="-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lnSpc>
                <a:spcPct val="80000"/>
              </a:lnSpc>
              <a:spcBef>
                <a:spcPct val="5000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lnSpc>
                <a:spcPct val="80000"/>
              </a:lnSpc>
              <a:spcBef>
                <a:spcPct val="5000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fld id="{FA97CAFC-6A2E-4A82-A30E-7869B98DC5B2}" type="datetimeFigureOut">
              <a:rPr lang="es-ES"/>
              <a:pPr>
                <a:defRPr/>
              </a:pPr>
              <a:t>15/03/2013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lnSpc>
                <a:spcPct val="80000"/>
              </a:lnSpc>
              <a:spcBef>
                <a:spcPct val="5000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lnSpc>
                <a:spcPct val="80000"/>
              </a:lnSpc>
              <a:spcBef>
                <a:spcPct val="5000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fld id="{3CFC8426-8090-46F6-AF49-48B0DE613E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3BF0589-0E80-41F2-AF2E-7B1CC9F69A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4C0D15-E823-43FF-8D33-C4AB7A3767DF}" type="slidenum">
              <a:rPr lang="es-ES" smtClean="0"/>
              <a:pPr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7657" y="86918"/>
            <a:ext cx="4691063" cy="47505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23857" y="951310"/>
            <a:ext cx="8424863" cy="36730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43695" y="86917"/>
            <a:ext cx="2105025" cy="4537472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23850" y="86917"/>
            <a:ext cx="6167438" cy="4537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23857" y="86917"/>
            <a:ext cx="8424863" cy="4537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7657" y="86918"/>
            <a:ext cx="4691063" cy="47505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7" y="951310"/>
            <a:ext cx="8424863" cy="3673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7657" y="86918"/>
            <a:ext cx="4691063" cy="47505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850" y="951310"/>
            <a:ext cx="4135438" cy="367307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1695" y="951310"/>
            <a:ext cx="4137025" cy="367307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7657" y="86918"/>
            <a:ext cx="4691063" cy="47505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POSITIVAS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124325" y="0"/>
            <a:ext cx="50196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4"/>
          <p:cNvSpPr>
            <a:spLocks noChangeShapeType="1"/>
          </p:cNvSpPr>
          <p:nvPr userDrawn="1"/>
        </p:nvSpPr>
        <p:spPr bwMode="auto">
          <a:xfrm>
            <a:off x="949325" y="4929188"/>
            <a:ext cx="6156325" cy="0"/>
          </a:xfrm>
          <a:prstGeom prst="line">
            <a:avLst/>
          </a:prstGeom>
          <a:noFill/>
          <a:ln w="9525">
            <a:solidFill>
              <a:srgbClr val="BDD63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endParaRPr lang="es-ES">
              <a:cs typeface="+mn-cs"/>
            </a:endParaRPr>
          </a:p>
        </p:txBody>
      </p:sp>
      <p:pic>
        <p:nvPicPr>
          <p:cNvPr id="1029" name="Picture 5" descr="MEDIO PEON DIAPOSITIVAS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0" y="1271588"/>
            <a:ext cx="1071563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8572500" y="4822825"/>
            <a:ext cx="500063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0675F3B5-6ECB-4E98-894D-DC7AA770A49D}" type="slidenum">
              <a:rPr lang="es-ES_tradnl" sz="1000" b="1">
                <a:solidFill>
                  <a:schemeClr val="bg1"/>
                </a:solidFill>
                <a:cs typeface="+mn-cs"/>
              </a:rPr>
              <a:pPr algn="ctr">
                <a:spcBef>
                  <a:spcPct val="50000"/>
                </a:spcBef>
                <a:defRPr/>
              </a:pPr>
              <a:t>‹Nº›</a:t>
            </a:fld>
            <a:endParaRPr lang="es-ES_tradnl" sz="1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1643063" y="4964113"/>
            <a:ext cx="5286375" cy="190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s-ES" sz="800" dirty="0">
                <a:cs typeface="+mn-cs"/>
              </a:rPr>
              <a:t>Eduardo Ubide </a:t>
            </a:r>
            <a:r>
              <a:rPr lang="es-ES" sz="800" dirty="0">
                <a:latin typeface="Segoe UI" pitchFamily="34" charset="0"/>
                <a:cs typeface="Segoe UI" pitchFamily="34" charset="0"/>
              </a:rPr>
              <a:t>&amp;</a:t>
            </a:r>
            <a:r>
              <a:rPr lang="es-ES" sz="800" dirty="0">
                <a:cs typeface="+mn-cs"/>
              </a:rPr>
              <a:t> Alejandro V. Andrés  ::  INFOCENTER SL</a:t>
            </a:r>
          </a:p>
        </p:txBody>
      </p:sp>
      <p:sp>
        <p:nvSpPr>
          <p:cNvPr id="11" name="Line 4"/>
          <p:cNvSpPr>
            <a:spLocks noChangeShapeType="1"/>
          </p:cNvSpPr>
          <p:nvPr userDrawn="1"/>
        </p:nvSpPr>
        <p:spPr bwMode="auto">
          <a:xfrm>
            <a:off x="719138" y="779463"/>
            <a:ext cx="6804025" cy="0"/>
          </a:xfrm>
          <a:prstGeom prst="line">
            <a:avLst/>
          </a:prstGeom>
          <a:noFill/>
          <a:ln w="9525">
            <a:solidFill>
              <a:srgbClr val="BDD63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endParaRPr lang="es-ES">
              <a:cs typeface="+mn-cs"/>
            </a:endParaRPr>
          </a:p>
        </p:txBody>
      </p:sp>
      <p:pic>
        <p:nvPicPr>
          <p:cNvPr id="1033" name="11 Imagen" descr="Logo infocenter.jpg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7143750" y="4786313"/>
            <a:ext cx="12144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4" descr="http://yocomunicador.files.wordpress.com/2009/07/copyright.jpg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2686050" y="4968875"/>
            <a:ext cx="230188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Wingdings" pitchFamily="2" charset="2"/>
        <a:buChar char="ü"/>
        <a:defRPr sz="3200" b="1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•"/>
        <a:defRPr sz="1600" b="1">
          <a:solidFill>
            <a:srgbClr val="77777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•"/>
        <a:defRPr sz="1400" b="1" i="1">
          <a:solidFill>
            <a:srgbClr val="77777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–"/>
        <a:defRPr sz="1400">
          <a:solidFill>
            <a:srgbClr val="77777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»"/>
        <a:defRPr sz="1200">
          <a:solidFill>
            <a:srgbClr val="77777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69696"/>
        </a:buClr>
        <a:buChar char="»"/>
        <a:defRPr sz="1200">
          <a:solidFill>
            <a:srgbClr val="77777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69696"/>
        </a:buClr>
        <a:buChar char="»"/>
        <a:defRPr sz="1200">
          <a:solidFill>
            <a:srgbClr val="77777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69696"/>
        </a:buClr>
        <a:buChar char="»"/>
        <a:defRPr sz="1200">
          <a:solidFill>
            <a:srgbClr val="77777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69696"/>
        </a:buClr>
        <a:buChar char="»"/>
        <a:defRPr sz="1200">
          <a:solidFill>
            <a:srgbClr val="777777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hsanchez@spinevolution.net" TargetMode="External"/><Relationship Id="rId2" Type="http://schemas.openxmlformats.org/officeDocument/2006/relationships/hyperlink" Target="mailto:j.Sanchez@infocenter.e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mailto:rbecerra@spinevolution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ttp://www.pivotaleducation.com/Images/differentiatio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92868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97" y="1285865"/>
            <a:ext cx="6858017" cy="3071835"/>
          </a:xfrm>
        </p:spPr>
        <p:txBody>
          <a:bodyPr/>
          <a:lstStyle/>
          <a:p>
            <a:pPr eaLnBrk="1" hangingPunct="1">
              <a:lnSpc>
                <a:spcPts val="2000"/>
              </a:lnSpc>
              <a:defRPr/>
            </a:pPr>
            <a:r>
              <a:rPr lang="es-ES_tradnl" sz="4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/>
            </a:r>
            <a:br>
              <a:rPr lang="es-ES_tradnl" sz="4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</a:br>
            <a:r>
              <a:rPr lang="es-ES_tradnl" sz="4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Conceptos de Introducción a</a:t>
            </a:r>
            <a:r>
              <a:rPr lang="es-ES_tradnl" sz="4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/>
            </a:r>
            <a:br>
              <a:rPr lang="es-ES_tradnl" sz="4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</a:br>
            <a:r>
              <a:rPr lang="es-ES_tradnl" sz="4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/>
            </a:r>
            <a:br>
              <a:rPr lang="es-ES_tradnl" sz="4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</a:br>
            <a: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Inteligencia Competitiva </a:t>
            </a:r>
            <a:b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y Vigilancia Tecnológica</a:t>
            </a:r>
            <a:b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Contexto y Conceptos de IC</a:t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Metodologías de Análisis de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IC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Implementación básica de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IC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(Apoyo eficiente de Internet)</a:t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Casos reales de aplicación de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IC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Herramientas de Apoyo de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IC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Como empezar a Implementar un Modelo Básico de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IC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y </a:t>
            </a:r>
            <a:r>
              <a:rPr lang="es-ES_tradnl" sz="1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VT</a:t>
            </a: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s-ES_tradnl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s-ES_tradnl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s-ES_tradnl" sz="4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100" name="Imagen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4802188"/>
            <a:ext cx="135731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38" y="357188"/>
            <a:ext cx="70723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s-ES_tradnl" sz="2400" b="1" kern="0" dirty="0">
                <a:solidFill>
                  <a:srgbClr val="FF0000"/>
                </a:solidFill>
                <a:cs typeface="Aharoni" pitchFamily="2" charset="-79"/>
              </a:rPr>
              <a:t>Breve Definición de Inteligencia Competitiva</a:t>
            </a:r>
            <a:endParaRPr lang="es-ES" sz="2400" b="1" i="1" kern="0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326313" y="71438"/>
            <a:ext cx="1746250" cy="492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s-ES_tradnl" b="1" i="1" dirty="0">
                <a:solidFill>
                  <a:srgbClr val="FF0000"/>
                </a:solidFill>
                <a:latin typeface="Calibri" pitchFamily="34" charset="0"/>
              </a:rPr>
              <a:t>Inteligencia Competitiva</a:t>
            </a:r>
          </a:p>
          <a:p>
            <a:pPr algn="r">
              <a:defRPr/>
            </a:pPr>
            <a:r>
              <a:rPr lang="es-ES_tradnl" sz="1400" b="1" i="1" spc="700" dirty="0">
                <a:solidFill>
                  <a:srgbClr val="FF0000"/>
                </a:solidFill>
                <a:latin typeface="Calibri" pitchFamily="34" charset="0"/>
              </a:rPr>
              <a:t>CONTEXTO</a:t>
            </a:r>
            <a:endParaRPr lang="es-ES" sz="1400" b="1" spc="700" dirty="0"/>
          </a:p>
        </p:txBody>
      </p:sp>
      <p:pic>
        <p:nvPicPr>
          <p:cNvPr id="5124" name="Imagen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802188"/>
            <a:ext cx="135731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143000" y="1482725"/>
            <a:ext cx="67865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s-E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la Inteligencia Competitiva? </a:t>
            </a:r>
          </a:p>
          <a:p>
            <a:pPr eaLnBrk="0" hangingPunct="0">
              <a:lnSpc>
                <a:spcPts val="2000"/>
              </a:lnSpc>
              <a:defRPr/>
            </a:pPr>
            <a:endParaRPr lang="es-E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0" hangingPunct="0">
              <a:lnSpc>
                <a:spcPts val="2000"/>
              </a:lnSpc>
              <a:spcBef>
                <a:spcPts val="1000"/>
              </a:spcBef>
              <a:defRPr/>
            </a:pPr>
            <a:r>
              <a:rPr lang="es-ES" sz="1600" i="1" dirty="0"/>
              <a:t>Inteligencia Competitiva es el proceso de obtención, análisis, interpretación y difusión de información de valor estratégico sobre la industria, mercado y/o los competidores, que se transmite a los responsables de la toma de decisiones en el momento oportuno. </a:t>
            </a:r>
          </a:p>
          <a:p>
            <a:pPr eaLnBrk="0" hangingPunct="0">
              <a:lnSpc>
                <a:spcPts val="2000"/>
              </a:lnSpc>
              <a:spcBef>
                <a:spcPts val="1000"/>
              </a:spcBef>
              <a:defRPr/>
            </a:pPr>
            <a:r>
              <a:rPr lang="es-ES" dirty="0"/>
              <a:t>(</a:t>
            </a:r>
            <a:r>
              <a:rPr lang="es-ES" dirty="0" err="1"/>
              <a:t>Gibbonsy</a:t>
            </a:r>
            <a:r>
              <a:rPr lang="es-ES" dirty="0"/>
              <a:t> Prescott)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14414" y="285734"/>
            <a:ext cx="7643812" cy="3930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2000"/>
              </a:lnSpc>
              <a:defRPr/>
            </a:pPr>
            <a:r>
              <a:rPr lang="es-ES_tradnl" sz="32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Contactenos</a:t>
            </a:r>
            <a:r>
              <a:rPr lang="es-ES_tradnl" sz="32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…</a:t>
            </a:r>
            <a:endParaRPr lang="es-ES_tradnl" sz="32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285984" y="870788"/>
            <a:ext cx="68580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i="1" dirty="0" err="1" smtClean="0">
                <a:solidFill>
                  <a:schemeClr val="accent2">
                    <a:lumMod val="75000"/>
                  </a:schemeClr>
                </a:solidFill>
              </a:rPr>
              <a:t>Infocenter</a:t>
            </a:r>
            <a:r>
              <a:rPr lang="es-CO" sz="2000" b="1" i="1" dirty="0" smtClean="0">
                <a:solidFill>
                  <a:schemeClr val="accent2">
                    <a:lumMod val="75000"/>
                  </a:schemeClr>
                </a:solidFill>
              </a:rPr>
              <a:t> Colombia  &amp;  Spin </a:t>
            </a:r>
            <a:r>
              <a:rPr lang="es-CO" sz="2000" b="1" i="1" dirty="0" err="1" smtClean="0">
                <a:solidFill>
                  <a:schemeClr val="accent2">
                    <a:lumMod val="75000"/>
                  </a:schemeClr>
                </a:solidFill>
              </a:rPr>
              <a:t>Evolution</a:t>
            </a:r>
            <a:r>
              <a:rPr lang="es-CO" sz="2000" b="1" i="1" dirty="0" smtClean="0">
                <a:solidFill>
                  <a:schemeClr val="accent2">
                    <a:lumMod val="75000"/>
                  </a:schemeClr>
                </a:solidFill>
              </a:rPr>
              <a:t> Ltda.</a:t>
            </a:r>
          </a:p>
          <a:p>
            <a:endParaRPr lang="es-CO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Julio Hernán Sánchez Roa</a:t>
            </a:r>
          </a:p>
          <a:p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Gerente  </a:t>
            </a:r>
            <a:r>
              <a:rPr lang="es-CO" sz="1800" i="1" dirty="0" err="1" smtClean="0">
                <a:solidFill>
                  <a:schemeClr val="accent2">
                    <a:lumMod val="75000"/>
                  </a:schemeClr>
                </a:solidFill>
              </a:rPr>
              <a:t>Infocenter</a:t>
            </a:r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Colombia</a:t>
            </a: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j.sanchez@infocenter.es</a:t>
            </a:r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jhsanchez@spinevolution.net</a:t>
            </a:r>
            <a:endParaRPr lang="es-CO" sz="1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sz="1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Ricardo I. Becerra B.</a:t>
            </a:r>
          </a:p>
          <a:p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Gerente Spin </a:t>
            </a:r>
            <a:r>
              <a:rPr lang="es-CO" sz="1800" i="1" dirty="0" err="1" smtClean="0">
                <a:solidFill>
                  <a:schemeClr val="accent2">
                    <a:lumMod val="75000"/>
                  </a:schemeClr>
                </a:solidFill>
              </a:rPr>
              <a:t>Evolution</a:t>
            </a:r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CO" sz="1800" i="1" dirty="0" err="1" smtClean="0">
                <a:solidFill>
                  <a:schemeClr val="accent2">
                    <a:lumMod val="75000"/>
                  </a:schemeClr>
                </a:solidFill>
              </a:rPr>
              <a:t>Ltda</a:t>
            </a:r>
            <a:endParaRPr lang="es-CO" sz="1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sz="1400" i="1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rbecerra@spinevolution.net</a:t>
            </a:r>
            <a:endParaRPr lang="es-CO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sz="18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</a:rPr>
              <a:t>Teléfonos: (57 1) 7 49 86 56 :: 4 82 71 44 :: (57) 316 4 71 68 20</a:t>
            </a: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</a:rPr>
              <a:t>Calle 57 No. 7-11 Oficina 302</a:t>
            </a: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</a:rPr>
              <a:t>Bogotá D.C. – Colombia</a:t>
            </a:r>
          </a:p>
          <a:p>
            <a:r>
              <a:rPr lang="es-CO" sz="1600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www.infocenter.es</a:t>
            </a:r>
          </a:p>
          <a:p>
            <a:endParaRPr lang="es-CO" sz="1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sz="1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sz="18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sz="18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s-CO" sz="2000" i="1" dirty="0" smtClean="0"/>
              <a:t> </a:t>
            </a:r>
            <a:endParaRPr lang="en-US" sz="2000" i="1" dirty="0"/>
          </a:p>
        </p:txBody>
      </p:sp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50" y="4673600"/>
            <a:ext cx="20002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ic-Corp-Gris">
  <a:themeElements>
    <a:clrScheme name="Esic-Corp-Gris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8080"/>
      </a:hlink>
      <a:folHlink>
        <a:srgbClr val="808080"/>
      </a:folHlink>
    </a:clrScheme>
    <a:fontScheme name="Esic-Corp-Gri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Esic-Corp-Gr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ic-Corp-Gri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ic-Corp-Gris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Esic-Corp-Gris</Template>
  <TotalTime>45152</TotalTime>
  <Words>134</Words>
  <Application>Microsoft Office PowerPoint</Application>
  <PresentationFormat>Presentación en pantalla (16:9)</PresentationFormat>
  <Paragraphs>30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Esic-Corp-Gris</vt:lpstr>
      <vt:lpstr> Conceptos de Introducción a  Inteligencia Competitiva   y Vigilancia Tecnológica  Contexto y Conceptos de IC Metodologías de Análisis de IC Implementación básica de IC (Apoyo eficiente de Internet) Casos reales de aplicación de IC Herramientas de Apoyo de IC Como empezar a Implementar un Modelo Básico de IC y VT   </vt:lpstr>
      <vt:lpstr>Diapositiva 2</vt:lpstr>
      <vt:lpstr>Diapositiva 3</vt:lpstr>
    </vt:vector>
  </TitlesOfParts>
  <Company>CEPSA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OFIMATICA</dc:creator>
  <cp:lastModifiedBy>Usuario</cp:lastModifiedBy>
  <cp:revision>437</cp:revision>
  <dcterms:created xsi:type="dcterms:W3CDTF">2007-03-16T06:47:46Z</dcterms:created>
  <dcterms:modified xsi:type="dcterms:W3CDTF">2013-03-15T12:08:18Z</dcterms:modified>
</cp:coreProperties>
</file>